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381" r:id="rId3"/>
    <p:sldId id="357" r:id="rId4"/>
    <p:sldId id="375" r:id="rId5"/>
    <p:sldId id="374" r:id="rId6"/>
    <p:sldId id="361" r:id="rId7"/>
    <p:sldId id="263" r:id="rId8"/>
    <p:sldId id="359" r:id="rId9"/>
    <p:sldId id="258" r:id="rId10"/>
    <p:sldId id="327" r:id="rId11"/>
    <p:sldId id="325" r:id="rId12"/>
    <p:sldId id="362" r:id="rId13"/>
    <p:sldId id="376" r:id="rId14"/>
    <p:sldId id="286" r:id="rId15"/>
    <p:sldId id="264" r:id="rId16"/>
    <p:sldId id="260" r:id="rId17"/>
    <p:sldId id="377" r:id="rId18"/>
    <p:sldId id="261" r:id="rId19"/>
    <p:sldId id="338" r:id="rId20"/>
    <p:sldId id="354" r:id="rId21"/>
    <p:sldId id="304" r:id="rId22"/>
    <p:sldId id="315" r:id="rId23"/>
    <p:sldId id="378" r:id="rId24"/>
    <p:sldId id="379" r:id="rId25"/>
    <p:sldId id="317" r:id="rId26"/>
    <p:sldId id="277" r:id="rId27"/>
    <p:sldId id="356" r:id="rId28"/>
    <p:sldId id="272" r:id="rId29"/>
    <p:sldId id="360" r:id="rId30"/>
    <p:sldId id="319" r:id="rId31"/>
    <p:sldId id="365" r:id="rId32"/>
    <p:sldId id="373" r:id="rId33"/>
    <p:sldId id="295" r:id="rId34"/>
    <p:sldId id="273" r:id="rId35"/>
    <p:sldId id="274" r:id="rId36"/>
    <p:sldId id="275" r:id="rId37"/>
    <p:sldId id="276" r:id="rId38"/>
    <p:sldId id="287" r:id="rId39"/>
    <p:sldId id="310" r:id="rId40"/>
    <p:sldId id="294" r:id="rId41"/>
    <p:sldId id="298" r:id="rId42"/>
    <p:sldId id="372" r:id="rId43"/>
    <p:sldId id="400" r:id="rId44"/>
    <p:sldId id="380" r:id="rId45"/>
    <p:sldId id="330" r:id="rId46"/>
    <p:sldId id="299" r:id="rId47"/>
    <p:sldId id="302" r:id="rId48"/>
    <p:sldId id="301" r:id="rId49"/>
    <p:sldId id="284" r:id="rId50"/>
    <p:sldId id="332" r:id="rId51"/>
    <p:sldId id="333" r:id="rId52"/>
    <p:sldId id="367" r:id="rId53"/>
    <p:sldId id="334" r:id="rId54"/>
    <p:sldId id="335" r:id="rId55"/>
    <p:sldId id="368" r:id="rId56"/>
    <p:sldId id="336" r:id="rId57"/>
    <p:sldId id="369" r:id="rId58"/>
    <p:sldId id="349" r:id="rId59"/>
    <p:sldId id="344" r:id="rId60"/>
    <p:sldId id="383" r:id="rId61"/>
    <p:sldId id="401" r:id="rId62"/>
    <p:sldId id="386" r:id="rId63"/>
    <p:sldId id="382" r:id="rId64"/>
    <p:sldId id="385" r:id="rId65"/>
    <p:sldId id="399" r:id="rId66"/>
    <p:sldId id="388" r:id="rId67"/>
    <p:sldId id="390" r:id="rId68"/>
    <p:sldId id="392" r:id="rId69"/>
    <p:sldId id="394" r:id="rId70"/>
    <p:sldId id="396" r:id="rId71"/>
    <p:sldId id="398" r:id="rId72"/>
  </p:sldIdLst>
  <p:sldSz cx="12192000" cy="6858000"/>
  <p:notesSz cx="6858000" cy="9144000"/>
  <p:defaultText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8563"/>
    <a:srgbClr val="00FF00"/>
    <a:srgbClr val="87697F"/>
    <a:srgbClr val="11D7D7"/>
    <a:srgbClr val="0EDA87"/>
    <a:srgbClr val="283AC0"/>
    <a:srgbClr val="977951"/>
    <a:srgbClr val="4C9C92"/>
    <a:srgbClr val="9B18D0"/>
    <a:srgbClr val="9256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92" d="100"/>
          <a:sy n="92" d="100"/>
        </p:scale>
        <p:origin x="35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06A8E4FF-42F2-4898-9C93-E5EE854479D1}" type="datetimeFigureOut">
              <a:rPr lang="es-EC" smtClean="0"/>
              <a:t>20/01/2021</a:t>
            </a:fld>
            <a:endParaRPr lang="es-EC"/>
          </a:p>
        </p:txBody>
      </p:sp>
      <p:sp>
        <p:nvSpPr>
          <p:cNvPr id="5" name="Marcador de pie de página 4"/>
          <p:cNvSpPr>
            <a:spLocks noGrp="1"/>
          </p:cNvSpPr>
          <p:nvPr>
            <p:ph type="ftr" sz="quarter" idx="11"/>
          </p:nvPr>
        </p:nvSpPr>
        <p:spPr/>
        <p:txBody>
          <a:bodyPr/>
          <a:lstStyle/>
          <a:p>
            <a:endParaRPr lang="es-EC"/>
          </a:p>
        </p:txBody>
      </p:sp>
      <p:sp>
        <p:nvSpPr>
          <p:cNvPr id="6" name="Marcador de número de diapositiva 5"/>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1619306850"/>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06A8E4FF-42F2-4898-9C93-E5EE854479D1}" type="datetimeFigureOut">
              <a:rPr lang="es-EC" smtClean="0"/>
              <a:t>20/01/2021</a:t>
            </a:fld>
            <a:endParaRPr lang="es-EC"/>
          </a:p>
        </p:txBody>
      </p:sp>
      <p:sp>
        <p:nvSpPr>
          <p:cNvPr id="5" name="Marcador de pie de página 4"/>
          <p:cNvSpPr>
            <a:spLocks noGrp="1"/>
          </p:cNvSpPr>
          <p:nvPr>
            <p:ph type="ftr" sz="quarter" idx="11"/>
          </p:nvPr>
        </p:nvSpPr>
        <p:spPr/>
        <p:txBody>
          <a:bodyPr/>
          <a:lstStyle/>
          <a:p>
            <a:endParaRPr lang="es-EC"/>
          </a:p>
        </p:txBody>
      </p:sp>
      <p:sp>
        <p:nvSpPr>
          <p:cNvPr id="6" name="Marcador de número de diapositiva 5"/>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4085293375"/>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6A8E4FF-42F2-4898-9C93-E5EE854479D1}" type="datetimeFigureOut">
              <a:rPr lang="es-EC" smtClean="0"/>
              <a:t>20/01/2021</a:t>
            </a:fld>
            <a:endParaRPr lang="es-EC"/>
          </a:p>
        </p:txBody>
      </p:sp>
      <p:sp>
        <p:nvSpPr>
          <p:cNvPr id="5" name="Marcador de pie de página 4"/>
          <p:cNvSpPr>
            <a:spLocks noGrp="1"/>
          </p:cNvSpPr>
          <p:nvPr>
            <p:ph type="ftr" sz="quarter" idx="11"/>
          </p:nvPr>
        </p:nvSpPr>
        <p:spPr/>
        <p:txBody>
          <a:bodyPr/>
          <a:lstStyle/>
          <a:p>
            <a:endParaRPr lang="es-EC"/>
          </a:p>
        </p:txBody>
      </p:sp>
      <p:sp>
        <p:nvSpPr>
          <p:cNvPr id="6" name="Marcador de número de diapositiva 5"/>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3483586693"/>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06A8E4FF-42F2-4898-9C93-E5EE854479D1}" type="datetimeFigureOut">
              <a:rPr lang="es-EC" smtClean="0"/>
              <a:t>20/01/2021</a:t>
            </a:fld>
            <a:endParaRPr lang="es-EC"/>
          </a:p>
        </p:txBody>
      </p:sp>
      <p:sp>
        <p:nvSpPr>
          <p:cNvPr id="6" name="Marcador de pie de página 5"/>
          <p:cNvSpPr>
            <a:spLocks noGrp="1"/>
          </p:cNvSpPr>
          <p:nvPr>
            <p:ph type="ftr" sz="quarter" idx="11"/>
          </p:nvPr>
        </p:nvSpPr>
        <p:spPr/>
        <p:txBody>
          <a:bodyPr/>
          <a:lstStyle/>
          <a:p>
            <a:endParaRPr lang="es-EC"/>
          </a:p>
        </p:txBody>
      </p:sp>
      <p:sp>
        <p:nvSpPr>
          <p:cNvPr id="7" name="Marcador de número de diapositiva 6"/>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1769026855"/>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06A8E4FF-42F2-4898-9C93-E5EE854479D1}" type="datetimeFigureOut">
              <a:rPr lang="es-EC" smtClean="0"/>
              <a:t>20/01/2021</a:t>
            </a:fld>
            <a:endParaRPr lang="es-EC"/>
          </a:p>
        </p:txBody>
      </p:sp>
      <p:sp>
        <p:nvSpPr>
          <p:cNvPr id="8" name="Marcador de pie de página 7"/>
          <p:cNvSpPr>
            <a:spLocks noGrp="1"/>
          </p:cNvSpPr>
          <p:nvPr>
            <p:ph type="ftr" sz="quarter" idx="11"/>
          </p:nvPr>
        </p:nvSpPr>
        <p:spPr/>
        <p:txBody>
          <a:bodyPr/>
          <a:lstStyle/>
          <a:p>
            <a:endParaRPr lang="es-EC"/>
          </a:p>
        </p:txBody>
      </p:sp>
      <p:sp>
        <p:nvSpPr>
          <p:cNvPr id="9" name="Marcador de número de diapositiva 8"/>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1222672500"/>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06A8E4FF-42F2-4898-9C93-E5EE854479D1}" type="datetimeFigureOut">
              <a:rPr lang="es-EC" smtClean="0"/>
              <a:t>20/01/2021</a:t>
            </a:fld>
            <a:endParaRPr lang="es-EC"/>
          </a:p>
        </p:txBody>
      </p:sp>
      <p:sp>
        <p:nvSpPr>
          <p:cNvPr id="4" name="Marcador de pie de página 3"/>
          <p:cNvSpPr>
            <a:spLocks noGrp="1"/>
          </p:cNvSpPr>
          <p:nvPr>
            <p:ph type="ftr" sz="quarter" idx="11"/>
          </p:nvPr>
        </p:nvSpPr>
        <p:spPr/>
        <p:txBody>
          <a:bodyPr/>
          <a:lstStyle/>
          <a:p>
            <a:endParaRPr lang="es-EC"/>
          </a:p>
        </p:txBody>
      </p:sp>
      <p:sp>
        <p:nvSpPr>
          <p:cNvPr id="5" name="Marcador de número de diapositiva 4"/>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1123889586"/>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6A8E4FF-42F2-4898-9C93-E5EE854479D1}" type="datetimeFigureOut">
              <a:rPr lang="es-EC" smtClean="0"/>
              <a:t>20/01/2021</a:t>
            </a:fld>
            <a:endParaRPr lang="es-EC"/>
          </a:p>
        </p:txBody>
      </p:sp>
      <p:sp>
        <p:nvSpPr>
          <p:cNvPr id="3" name="Marcador de pie de página 2"/>
          <p:cNvSpPr>
            <a:spLocks noGrp="1"/>
          </p:cNvSpPr>
          <p:nvPr>
            <p:ph type="ftr" sz="quarter" idx="11"/>
          </p:nvPr>
        </p:nvSpPr>
        <p:spPr/>
        <p:txBody>
          <a:bodyPr/>
          <a:lstStyle/>
          <a:p>
            <a:endParaRPr lang="es-EC"/>
          </a:p>
        </p:txBody>
      </p:sp>
      <p:sp>
        <p:nvSpPr>
          <p:cNvPr id="4" name="Marcador de número de diapositiva 3"/>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256195386"/>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6A8E4FF-42F2-4898-9C93-E5EE854479D1}" type="datetimeFigureOut">
              <a:rPr lang="es-EC" smtClean="0"/>
              <a:t>20/01/2021</a:t>
            </a:fld>
            <a:endParaRPr lang="es-EC"/>
          </a:p>
        </p:txBody>
      </p:sp>
      <p:sp>
        <p:nvSpPr>
          <p:cNvPr id="6" name="Marcador de pie de página 5"/>
          <p:cNvSpPr>
            <a:spLocks noGrp="1"/>
          </p:cNvSpPr>
          <p:nvPr>
            <p:ph type="ftr" sz="quarter" idx="11"/>
          </p:nvPr>
        </p:nvSpPr>
        <p:spPr/>
        <p:txBody>
          <a:bodyPr/>
          <a:lstStyle/>
          <a:p>
            <a:endParaRPr lang="es-EC"/>
          </a:p>
        </p:txBody>
      </p:sp>
      <p:sp>
        <p:nvSpPr>
          <p:cNvPr id="7" name="Marcador de número de diapositiva 6"/>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1656639264"/>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6A8E4FF-42F2-4898-9C93-E5EE854479D1}" type="datetimeFigureOut">
              <a:rPr lang="es-EC" smtClean="0"/>
              <a:t>20/01/2021</a:t>
            </a:fld>
            <a:endParaRPr lang="es-EC"/>
          </a:p>
        </p:txBody>
      </p:sp>
      <p:sp>
        <p:nvSpPr>
          <p:cNvPr id="6" name="Marcador de pie de página 5"/>
          <p:cNvSpPr>
            <a:spLocks noGrp="1"/>
          </p:cNvSpPr>
          <p:nvPr>
            <p:ph type="ftr" sz="quarter" idx="11"/>
          </p:nvPr>
        </p:nvSpPr>
        <p:spPr/>
        <p:txBody>
          <a:bodyPr/>
          <a:lstStyle/>
          <a:p>
            <a:endParaRPr lang="es-EC"/>
          </a:p>
        </p:txBody>
      </p:sp>
      <p:sp>
        <p:nvSpPr>
          <p:cNvPr id="7" name="Marcador de número de diapositiva 6"/>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3503100496"/>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06A8E4FF-42F2-4898-9C93-E5EE854479D1}" type="datetimeFigureOut">
              <a:rPr lang="es-EC" smtClean="0"/>
              <a:t>20/01/2021</a:t>
            </a:fld>
            <a:endParaRPr lang="es-EC"/>
          </a:p>
        </p:txBody>
      </p:sp>
      <p:sp>
        <p:nvSpPr>
          <p:cNvPr id="5" name="Marcador de pie de página 4"/>
          <p:cNvSpPr>
            <a:spLocks noGrp="1"/>
          </p:cNvSpPr>
          <p:nvPr>
            <p:ph type="ftr" sz="quarter" idx="11"/>
          </p:nvPr>
        </p:nvSpPr>
        <p:spPr/>
        <p:txBody>
          <a:bodyPr/>
          <a:lstStyle/>
          <a:p>
            <a:endParaRPr lang="es-EC"/>
          </a:p>
        </p:txBody>
      </p:sp>
      <p:sp>
        <p:nvSpPr>
          <p:cNvPr id="6" name="Marcador de número de diapositiva 5"/>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2202721041"/>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06A8E4FF-42F2-4898-9C93-E5EE854479D1}" type="datetimeFigureOut">
              <a:rPr lang="es-EC" smtClean="0"/>
              <a:t>20/01/2021</a:t>
            </a:fld>
            <a:endParaRPr lang="es-EC"/>
          </a:p>
        </p:txBody>
      </p:sp>
      <p:sp>
        <p:nvSpPr>
          <p:cNvPr id="5" name="Marcador de pie de página 4"/>
          <p:cNvSpPr>
            <a:spLocks noGrp="1"/>
          </p:cNvSpPr>
          <p:nvPr>
            <p:ph type="ftr" sz="quarter" idx="11"/>
          </p:nvPr>
        </p:nvSpPr>
        <p:spPr/>
        <p:txBody>
          <a:bodyPr/>
          <a:lstStyle/>
          <a:p>
            <a:endParaRPr lang="es-EC"/>
          </a:p>
        </p:txBody>
      </p:sp>
      <p:sp>
        <p:nvSpPr>
          <p:cNvPr id="6" name="Marcador de número de diapositiva 5"/>
          <p:cNvSpPr>
            <a:spLocks noGrp="1"/>
          </p:cNvSpPr>
          <p:nvPr>
            <p:ph type="sldNum" sz="quarter" idx="12"/>
          </p:nvPr>
        </p:nvSpPr>
        <p:spPr/>
        <p:txBody>
          <a:bodyPr/>
          <a:lstStyle/>
          <a:p>
            <a:fld id="{EC6C4DF4-DD4A-481A-890E-EF413F2B9DAB}" type="slidenum">
              <a:rPr lang="es-EC" smtClean="0"/>
              <a:t>‹Nº›</a:t>
            </a:fld>
            <a:endParaRPr lang="es-EC"/>
          </a:p>
        </p:txBody>
      </p:sp>
    </p:spTree>
    <p:extLst>
      <p:ext uri="{BB962C8B-B14F-4D97-AF65-F5344CB8AC3E}">
        <p14:creationId xmlns:p14="http://schemas.microsoft.com/office/powerpoint/2010/main" val="2513053018"/>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A8E4FF-42F2-4898-9C93-E5EE854479D1}" type="datetimeFigureOut">
              <a:rPr lang="es-EC" smtClean="0"/>
              <a:t>20/01/2021</a:t>
            </a:fld>
            <a:endParaRPr lang="es-EC"/>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C"/>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6C4DF4-DD4A-481A-890E-EF413F2B9DAB}" type="slidenum">
              <a:rPr lang="es-EC" smtClean="0"/>
              <a:t>‹Nº›</a:t>
            </a:fld>
            <a:endParaRPr lang="es-EC"/>
          </a:p>
        </p:txBody>
      </p:sp>
    </p:spTree>
    <p:extLst>
      <p:ext uri="{BB962C8B-B14F-4D97-AF65-F5344CB8AC3E}">
        <p14:creationId xmlns:p14="http://schemas.microsoft.com/office/powerpoint/2010/main" val="222277588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jpg"/><Relationship Id="rId1" Type="http://schemas.openxmlformats.org/officeDocument/2006/relationships/slideLayout" Target="../slideLayouts/slideLayout5.xml"/><Relationship Id="rId5" Type="http://schemas.openxmlformats.org/officeDocument/2006/relationships/image" Target="../media/image2.jp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5.xml"/><Relationship Id="rId5" Type="http://schemas.openxmlformats.org/officeDocument/2006/relationships/image" Target="../media/image2.jp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5.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3.jpg"/><Relationship Id="rId7" Type="http://schemas.openxmlformats.org/officeDocument/2006/relationships/image" Target="../media/image17.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jpg"/><Relationship Id="rId10" Type="http://schemas.openxmlformats.org/officeDocument/2006/relationships/image" Target="../media/image2.jpg"/><Relationship Id="rId4" Type="http://schemas.openxmlformats.org/officeDocument/2006/relationships/image" Target="../media/image14.jpg"/><Relationship Id="rId9" Type="http://schemas.openxmlformats.org/officeDocument/2006/relationships/image" Target="../media/image19.jpg"/></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jpg"/><Relationship Id="rId1" Type="http://schemas.openxmlformats.org/officeDocument/2006/relationships/slideLayout" Target="../slideLayouts/slideLayout4.xml"/><Relationship Id="rId6" Type="http://schemas.openxmlformats.org/officeDocument/2006/relationships/image" Target="../media/image2.jpg"/><Relationship Id="rId5" Type="http://schemas.openxmlformats.org/officeDocument/2006/relationships/image" Target="../media/image22.jpg"/><Relationship Id="rId4" Type="http://schemas.openxmlformats.org/officeDocument/2006/relationships/image" Target="../media/image21.jpg"/></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jpg"/><Relationship Id="rId1" Type="http://schemas.openxmlformats.org/officeDocument/2006/relationships/slideLayout" Target="../slideLayouts/slideLayout4.xml"/><Relationship Id="rId5" Type="http://schemas.openxmlformats.org/officeDocument/2006/relationships/image" Target="../media/image2.jpg"/><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g"/><Relationship Id="rId1" Type="http://schemas.openxmlformats.org/officeDocument/2006/relationships/slideLayout" Target="../slideLayouts/slideLayout4.xml"/><Relationship Id="rId5" Type="http://schemas.openxmlformats.org/officeDocument/2006/relationships/image" Target="../media/image2.jpg"/><Relationship Id="rId4" Type="http://schemas.openxmlformats.org/officeDocument/2006/relationships/image" Target="../media/image26.JPG"/></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5.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image" Target="../media/image28.jpg"/><Relationship Id="rId7" Type="http://schemas.openxmlformats.org/officeDocument/2006/relationships/image" Target="../media/image32.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31.jpg"/><Relationship Id="rId5" Type="http://schemas.openxmlformats.org/officeDocument/2006/relationships/image" Target="../media/image30.jpg"/><Relationship Id="rId4" Type="http://schemas.openxmlformats.org/officeDocument/2006/relationships/image" Target="../media/image29.jpg"/><Relationship Id="rId9" Type="http://schemas.openxmlformats.org/officeDocument/2006/relationships/image" Target="../media/image2.jpg"/></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2.jpg"/><Relationship Id="rId5" Type="http://schemas.openxmlformats.org/officeDocument/2006/relationships/image" Target="../media/image36.jpg"/><Relationship Id="rId4" Type="http://schemas.openxmlformats.org/officeDocument/2006/relationships/image" Target="../media/image35.jpg"/></Relationships>
</file>

<file path=ppt/slides/_rels/slide1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jpg"/><Relationship Id="rId1" Type="http://schemas.openxmlformats.org/officeDocument/2006/relationships/slideLayout" Target="../slideLayouts/slideLayout5.xml"/><Relationship Id="rId6" Type="http://schemas.openxmlformats.org/officeDocument/2006/relationships/image" Target="../media/image2.jpg"/><Relationship Id="rId5" Type="http://schemas.openxmlformats.org/officeDocument/2006/relationships/image" Target="../media/image39.jpg"/><Relationship Id="rId4" Type="http://schemas.openxmlformats.org/officeDocument/2006/relationships/image" Target="../media/image38.jpg"/></Relationships>
</file>

<file path=ppt/slides/_rels/slide19.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2.jpg"/><Relationship Id="rId5" Type="http://schemas.openxmlformats.org/officeDocument/2006/relationships/image" Target="../media/image42.jpg"/><Relationship Id="rId4" Type="http://schemas.openxmlformats.org/officeDocument/2006/relationships/image" Target="../media/image41.jpg"/></Relationships>
</file>

<file path=ppt/slides/_rels/slide20.xml.rels><?xml version="1.0" encoding="UTF-8" standalone="yes"?>
<Relationships xmlns="http://schemas.openxmlformats.org/package/2006/relationships"><Relationship Id="rId3" Type="http://schemas.openxmlformats.org/officeDocument/2006/relationships/image" Target="../media/image43.jpg"/><Relationship Id="rId7"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46.jpg"/><Relationship Id="rId5" Type="http://schemas.openxmlformats.org/officeDocument/2006/relationships/image" Target="../media/image45.jpg"/><Relationship Id="rId4" Type="http://schemas.openxmlformats.org/officeDocument/2006/relationships/image" Target="../media/image44.jpg"/></Relationships>
</file>

<file path=ppt/slides/_rels/slide2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2.jpg"/><Relationship Id="rId5" Type="http://schemas.openxmlformats.org/officeDocument/2006/relationships/image" Target="../media/image16.jpg"/><Relationship Id="rId4" Type="http://schemas.openxmlformats.org/officeDocument/2006/relationships/image" Target="../media/image48.jpg"/></Relationships>
</file>

<file path=ppt/slides/_rels/slide2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jpg"/><Relationship Id="rId1" Type="http://schemas.openxmlformats.org/officeDocument/2006/relationships/slideLayout" Target="../slideLayouts/slideLayout6.xml"/><Relationship Id="rId4" Type="http://schemas.openxmlformats.org/officeDocument/2006/relationships/image" Target="../media/image2.jpg"/></Relationships>
</file>

<file path=ppt/slides/_rels/slide23.xml.rels><?xml version="1.0" encoding="UTF-8" standalone="yes"?>
<Relationships xmlns="http://schemas.openxmlformats.org/package/2006/relationships"><Relationship Id="rId3" Type="http://schemas.openxmlformats.org/officeDocument/2006/relationships/image" Target="../media/image50.jpg"/><Relationship Id="rId7"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53.jpg"/><Relationship Id="rId5" Type="http://schemas.openxmlformats.org/officeDocument/2006/relationships/image" Target="../media/image52.jpeg"/><Relationship Id="rId4" Type="http://schemas.openxmlformats.org/officeDocument/2006/relationships/image" Target="../media/image51.jpg"/></Relationships>
</file>

<file path=ppt/slides/_rels/slide24.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jpg"/><Relationship Id="rId1" Type="http://schemas.openxmlformats.org/officeDocument/2006/relationships/slideLayout" Target="../slideLayouts/slideLayout6.xml"/><Relationship Id="rId5" Type="http://schemas.openxmlformats.org/officeDocument/2006/relationships/image" Target="../media/image2.jpg"/><Relationship Id="rId4" Type="http://schemas.openxmlformats.org/officeDocument/2006/relationships/image" Target="../media/image55.jpeg"/></Relationships>
</file>

<file path=ppt/slides/_rels/slide2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jpg"/><Relationship Id="rId1" Type="http://schemas.openxmlformats.org/officeDocument/2006/relationships/slideLayout" Target="../slideLayouts/slideLayout6.xml"/><Relationship Id="rId5" Type="http://schemas.openxmlformats.org/officeDocument/2006/relationships/image" Target="../media/image2.jpg"/><Relationship Id="rId4" Type="http://schemas.openxmlformats.org/officeDocument/2006/relationships/image" Target="../media/image57.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7"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28.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2.jpg"/><Relationship Id="rId4" Type="http://schemas.openxmlformats.org/officeDocument/2006/relationships/image" Target="../media/image63.jpg"/></Relationships>
</file>

<file path=ppt/slides/_rels/slide29.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2.jpg"/><Relationship Id="rId4" Type="http://schemas.openxmlformats.org/officeDocument/2006/relationships/image" Target="../media/image65.jpg"/></Relationships>
</file>

<file path=ppt/slides/_rels/slide30.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2.jpg"/><Relationship Id="rId5" Type="http://schemas.openxmlformats.org/officeDocument/2006/relationships/image" Target="../media/image68.jpeg"/><Relationship Id="rId4" Type="http://schemas.openxmlformats.org/officeDocument/2006/relationships/image" Target="../media/image67.jpg"/></Relationships>
</file>

<file path=ppt/slides/_rels/slide3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jpg"/><Relationship Id="rId1" Type="http://schemas.openxmlformats.org/officeDocument/2006/relationships/slideLayout" Target="../slideLayouts/slideLayout6.xml"/><Relationship Id="rId5" Type="http://schemas.openxmlformats.org/officeDocument/2006/relationships/image" Target="../media/image2.jpg"/><Relationship Id="rId4" Type="http://schemas.openxmlformats.org/officeDocument/2006/relationships/image" Target="../media/image70.JPG"/></Relationships>
</file>

<file path=ppt/slides/_rels/slide32.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image" Target="../media/image71.jpg"/><Relationship Id="rId7" Type="http://schemas.openxmlformats.org/officeDocument/2006/relationships/image" Target="../media/image75.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g"/></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35.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77.jpg"/><Relationship Id="rId7" Type="http://schemas.openxmlformats.org/officeDocument/2006/relationships/image" Target="../media/image81.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80.jpg"/><Relationship Id="rId5" Type="http://schemas.openxmlformats.org/officeDocument/2006/relationships/image" Target="../media/image79.jpg"/><Relationship Id="rId4" Type="http://schemas.openxmlformats.org/officeDocument/2006/relationships/image" Target="../media/image78.jpg"/><Relationship Id="rId9" Type="http://schemas.openxmlformats.org/officeDocument/2006/relationships/image" Target="../media/image2.jpg"/></Relationships>
</file>

<file path=ppt/slides/_rels/slide36.xml.rels><?xml version="1.0" encoding="UTF-8" standalone="yes"?>
<Relationships xmlns="http://schemas.openxmlformats.org/package/2006/relationships"><Relationship Id="rId8" Type="http://schemas.openxmlformats.org/officeDocument/2006/relationships/image" Target="../media/image88.jpg"/><Relationship Id="rId3" Type="http://schemas.openxmlformats.org/officeDocument/2006/relationships/image" Target="../media/image83.jpg"/><Relationship Id="rId7" Type="http://schemas.openxmlformats.org/officeDocument/2006/relationships/image" Target="../media/image87.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86.jpg"/><Relationship Id="rId5" Type="http://schemas.openxmlformats.org/officeDocument/2006/relationships/image" Target="../media/image85.jpg"/><Relationship Id="rId4" Type="http://schemas.openxmlformats.org/officeDocument/2006/relationships/image" Target="../media/image84.jpg"/><Relationship Id="rId9" Type="http://schemas.openxmlformats.org/officeDocument/2006/relationships/image" Target="../media/image2.jpg"/></Relationships>
</file>

<file path=ppt/slides/_rels/slide37.xml.rels><?xml version="1.0" encoding="UTF-8" standalone="yes"?>
<Relationships xmlns="http://schemas.openxmlformats.org/package/2006/relationships"><Relationship Id="rId8" Type="http://schemas.openxmlformats.org/officeDocument/2006/relationships/image" Target="../media/image94.jpg"/><Relationship Id="rId3" Type="http://schemas.openxmlformats.org/officeDocument/2006/relationships/image" Target="../media/image89.jpg"/><Relationship Id="rId7" Type="http://schemas.openxmlformats.org/officeDocument/2006/relationships/image" Target="../media/image93.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92.jpg"/><Relationship Id="rId5" Type="http://schemas.openxmlformats.org/officeDocument/2006/relationships/image" Target="../media/image91.jpg"/><Relationship Id="rId4" Type="http://schemas.openxmlformats.org/officeDocument/2006/relationships/image" Target="../media/image90.jpg"/><Relationship Id="rId9" Type="http://schemas.openxmlformats.org/officeDocument/2006/relationships/image" Target="../media/image95.jpeg"/></Relationships>
</file>

<file path=ppt/slides/_rels/slide38.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39.xml.rels><?xml version="1.0" encoding="UTF-8" standalone="yes"?>
<Relationships xmlns="http://schemas.openxmlformats.org/package/2006/relationships"><Relationship Id="rId8" Type="http://schemas.openxmlformats.org/officeDocument/2006/relationships/image" Target="../media/image102.jpeg"/><Relationship Id="rId3" Type="http://schemas.openxmlformats.org/officeDocument/2006/relationships/image" Target="../media/image97.jpg"/><Relationship Id="rId7" Type="http://schemas.openxmlformats.org/officeDocument/2006/relationships/image" Target="../media/image101.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00.jpeg"/><Relationship Id="rId11" Type="http://schemas.openxmlformats.org/officeDocument/2006/relationships/image" Target="../media/image2.jpg"/><Relationship Id="rId5" Type="http://schemas.openxmlformats.org/officeDocument/2006/relationships/image" Target="../media/image99.jpeg"/><Relationship Id="rId10" Type="http://schemas.openxmlformats.org/officeDocument/2006/relationships/image" Target="../media/image104.jpeg"/><Relationship Id="rId4" Type="http://schemas.openxmlformats.org/officeDocument/2006/relationships/image" Target="../media/image98.jpeg"/><Relationship Id="rId9" Type="http://schemas.openxmlformats.org/officeDocument/2006/relationships/image" Target="../media/image103.jpeg"/></Relationships>
</file>

<file path=ppt/slides/_rels/slide40.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2.jpg"/><Relationship Id="rId5" Type="http://schemas.openxmlformats.org/officeDocument/2006/relationships/image" Target="../media/image107.JPG"/><Relationship Id="rId4" Type="http://schemas.openxmlformats.org/officeDocument/2006/relationships/image" Target="../media/image106.jpg"/></Relationships>
</file>

<file path=ppt/slides/_rels/slide41.xml.rels><?xml version="1.0" encoding="UTF-8" standalone="yes"?>
<Relationships xmlns="http://schemas.openxmlformats.org/package/2006/relationships"><Relationship Id="rId8" Type="http://schemas.openxmlformats.org/officeDocument/2006/relationships/image" Target="../media/image113.jpg"/><Relationship Id="rId13" Type="http://schemas.openxmlformats.org/officeDocument/2006/relationships/image" Target="../media/image118.jpeg"/><Relationship Id="rId3" Type="http://schemas.openxmlformats.org/officeDocument/2006/relationships/image" Target="../media/image108.jpg"/><Relationship Id="rId7" Type="http://schemas.openxmlformats.org/officeDocument/2006/relationships/image" Target="../media/image112.jpg"/><Relationship Id="rId12" Type="http://schemas.openxmlformats.org/officeDocument/2006/relationships/image" Target="../media/image117.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11.jpg"/><Relationship Id="rId11" Type="http://schemas.openxmlformats.org/officeDocument/2006/relationships/image" Target="../media/image116.jpg"/><Relationship Id="rId5" Type="http://schemas.openxmlformats.org/officeDocument/2006/relationships/image" Target="../media/image110.jpeg"/><Relationship Id="rId10" Type="http://schemas.openxmlformats.org/officeDocument/2006/relationships/image" Target="../media/image115.jpg"/><Relationship Id="rId4" Type="http://schemas.openxmlformats.org/officeDocument/2006/relationships/image" Target="../media/image109.jpeg"/><Relationship Id="rId9" Type="http://schemas.openxmlformats.org/officeDocument/2006/relationships/image" Target="../media/image114.jpeg"/></Relationships>
</file>

<file path=ppt/slides/_rels/slide42.xml.rels><?xml version="1.0" encoding="UTF-8" standalone="yes"?>
<Relationships xmlns="http://schemas.openxmlformats.org/package/2006/relationships"><Relationship Id="rId8" Type="http://schemas.openxmlformats.org/officeDocument/2006/relationships/image" Target="../media/image124.jpg"/><Relationship Id="rId3" Type="http://schemas.openxmlformats.org/officeDocument/2006/relationships/image" Target="../media/image119.jpg"/><Relationship Id="rId7" Type="http://schemas.openxmlformats.org/officeDocument/2006/relationships/image" Target="../media/image123.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122.jpg"/><Relationship Id="rId11" Type="http://schemas.openxmlformats.org/officeDocument/2006/relationships/image" Target="../media/image2.jpg"/><Relationship Id="rId5" Type="http://schemas.openxmlformats.org/officeDocument/2006/relationships/image" Target="../media/image121.jpg"/><Relationship Id="rId10" Type="http://schemas.openxmlformats.org/officeDocument/2006/relationships/image" Target="../media/image126.jpeg"/><Relationship Id="rId4" Type="http://schemas.openxmlformats.org/officeDocument/2006/relationships/image" Target="../media/image120.jpg"/><Relationship Id="rId9" Type="http://schemas.openxmlformats.org/officeDocument/2006/relationships/image" Target="../media/image125.jpeg"/></Relationships>
</file>

<file path=ppt/slides/_rels/slide43.xml.rels><?xml version="1.0" encoding="UTF-8" standalone="yes"?>
<Relationships xmlns="http://schemas.openxmlformats.org/package/2006/relationships"><Relationship Id="rId8" Type="http://schemas.openxmlformats.org/officeDocument/2006/relationships/image" Target="../media/image131.jpeg"/><Relationship Id="rId3" Type="http://schemas.openxmlformats.org/officeDocument/2006/relationships/image" Target="../media/image2.jpg"/><Relationship Id="rId7" Type="http://schemas.openxmlformats.org/officeDocument/2006/relationships/image" Target="../media/image130.jpeg"/><Relationship Id="rId2" Type="http://schemas.openxmlformats.org/officeDocument/2006/relationships/image" Target="../media/image1.jpg"/><Relationship Id="rId1" Type="http://schemas.openxmlformats.org/officeDocument/2006/relationships/slideLayout" Target="../slideLayouts/slideLayout4.xml"/><Relationship Id="rId6" Type="http://schemas.openxmlformats.org/officeDocument/2006/relationships/image" Target="../media/image129.jpg"/><Relationship Id="rId5" Type="http://schemas.openxmlformats.org/officeDocument/2006/relationships/image" Target="../media/image128.jpg"/><Relationship Id="rId4" Type="http://schemas.openxmlformats.org/officeDocument/2006/relationships/image" Target="../media/image127.jpg"/><Relationship Id="rId9" Type="http://schemas.openxmlformats.org/officeDocument/2006/relationships/image" Target="../media/image132.jpeg"/></Relationships>
</file>

<file path=ppt/slides/_rels/slide44.xml.rels><?xml version="1.0" encoding="UTF-8" standalone="yes"?>
<Relationships xmlns="http://schemas.openxmlformats.org/package/2006/relationships"><Relationship Id="rId3" Type="http://schemas.openxmlformats.org/officeDocument/2006/relationships/image" Target="../media/image133.jpg"/><Relationship Id="rId2" Type="http://schemas.openxmlformats.org/officeDocument/2006/relationships/image" Target="../media/image1.jpg"/><Relationship Id="rId1" Type="http://schemas.openxmlformats.org/officeDocument/2006/relationships/slideLayout" Target="../slideLayouts/slideLayout6.xml"/><Relationship Id="rId4" Type="http://schemas.openxmlformats.org/officeDocument/2006/relationships/image" Target="../media/image2.jpg"/></Relationships>
</file>

<file path=ppt/slides/_rels/slide4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134.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2.jpg"/><Relationship Id="rId5" Type="http://schemas.openxmlformats.org/officeDocument/2006/relationships/image" Target="../media/image136.jpg"/><Relationship Id="rId4" Type="http://schemas.openxmlformats.org/officeDocument/2006/relationships/image" Target="../media/image135.jpg"/></Relationships>
</file>

<file path=ppt/slides/_rels/slide47.xml.rels><?xml version="1.0" encoding="UTF-8" standalone="yes"?>
<Relationships xmlns="http://schemas.openxmlformats.org/package/2006/relationships"><Relationship Id="rId8" Type="http://schemas.openxmlformats.org/officeDocument/2006/relationships/image" Target="../media/image142.jpg"/><Relationship Id="rId3" Type="http://schemas.openxmlformats.org/officeDocument/2006/relationships/image" Target="../media/image137.jpg"/><Relationship Id="rId7" Type="http://schemas.openxmlformats.org/officeDocument/2006/relationships/image" Target="../media/image141.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40.jpg"/><Relationship Id="rId5" Type="http://schemas.openxmlformats.org/officeDocument/2006/relationships/image" Target="../media/image139.jpg"/><Relationship Id="rId4" Type="http://schemas.openxmlformats.org/officeDocument/2006/relationships/image" Target="../media/image138.jpg"/><Relationship Id="rId9" Type="http://schemas.openxmlformats.org/officeDocument/2006/relationships/image" Target="../media/image2.jpg"/></Relationships>
</file>

<file path=ppt/slides/_rels/slide48.xml.rels><?xml version="1.0" encoding="UTF-8" standalone="yes"?>
<Relationships xmlns="http://schemas.openxmlformats.org/package/2006/relationships"><Relationship Id="rId3" Type="http://schemas.openxmlformats.org/officeDocument/2006/relationships/image" Target="../media/image143.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49.xml.rels><?xml version="1.0" encoding="UTF-8" standalone="yes"?>
<Relationships xmlns="http://schemas.openxmlformats.org/package/2006/relationships"><Relationship Id="rId8" Type="http://schemas.openxmlformats.org/officeDocument/2006/relationships/image" Target="../media/image149.jpg"/><Relationship Id="rId3" Type="http://schemas.openxmlformats.org/officeDocument/2006/relationships/image" Target="../media/image144.jpg"/><Relationship Id="rId7" Type="http://schemas.openxmlformats.org/officeDocument/2006/relationships/image" Target="../media/image148.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47.jpg"/><Relationship Id="rId5" Type="http://schemas.openxmlformats.org/officeDocument/2006/relationships/image" Target="../media/image146.jpg"/><Relationship Id="rId10" Type="http://schemas.openxmlformats.org/officeDocument/2006/relationships/image" Target="../media/image2.jpg"/><Relationship Id="rId4" Type="http://schemas.openxmlformats.org/officeDocument/2006/relationships/image" Target="../media/image145.jpg"/><Relationship Id="rId9" Type="http://schemas.openxmlformats.org/officeDocument/2006/relationships/image" Target="../media/image150.jpg"/></Relationships>
</file>

<file path=ppt/slides/_rels/slide50.xml.rels><?xml version="1.0" encoding="UTF-8" standalone="yes"?>
<Relationships xmlns="http://schemas.openxmlformats.org/package/2006/relationships"><Relationship Id="rId3" Type="http://schemas.openxmlformats.org/officeDocument/2006/relationships/image" Target="../media/image151.jpg"/><Relationship Id="rId2" Type="http://schemas.openxmlformats.org/officeDocument/2006/relationships/image" Target="../media/image1.jpg"/><Relationship Id="rId1" Type="http://schemas.openxmlformats.org/officeDocument/2006/relationships/slideLayout" Target="../slideLayouts/slideLayout6.xml"/><Relationship Id="rId4" Type="http://schemas.openxmlformats.org/officeDocument/2006/relationships/image" Target="../media/image2.jpg"/></Relationships>
</file>

<file path=ppt/slides/_rels/slide51.xml.rels><?xml version="1.0" encoding="UTF-8" standalone="yes"?>
<Relationships xmlns="http://schemas.openxmlformats.org/package/2006/relationships"><Relationship Id="rId8" Type="http://schemas.openxmlformats.org/officeDocument/2006/relationships/image" Target="../media/image157.jpg"/><Relationship Id="rId3" Type="http://schemas.openxmlformats.org/officeDocument/2006/relationships/image" Target="../media/image152.jpg"/><Relationship Id="rId7" Type="http://schemas.openxmlformats.org/officeDocument/2006/relationships/image" Target="../media/image156.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155.jpg"/><Relationship Id="rId5" Type="http://schemas.openxmlformats.org/officeDocument/2006/relationships/image" Target="../media/image154.jpg"/><Relationship Id="rId4" Type="http://schemas.openxmlformats.org/officeDocument/2006/relationships/image" Target="../media/image153.jpg"/><Relationship Id="rId9" Type="http://schemas.openxmlformats.org/officeDocument/2006/relationships/image" Target="../media/image2.jpg"/></Relationships>
</file>

<file path=ppt/slides/_rels/slide52.xml.rels><?xml version="1.0" encoding="UTF-8" standalone="yes"?>
<Relationships xmlns="http://schemas.openxmlformats.org/package/2006/relationships"><Relationship Id="rId3" Type="http://schemas.openxmlformats.org/officeDocument/2006/relationships/image" Target="../media/image158.jpg"/><Relationship Id="rId7"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161.jpg"/><Relationship Id="rId5" Type="http://schemas.openxmlformats.org/officeDocument/2006/relationships/image" Target="../media/image160.jpg"/><Relationship Id="rId4" Type="http://schemas.openxmlformats.org/officeDocument/2006/relationships/image" Target="../media/image159.jpg"/></Relationships>
</file>

<file path=ppt/slides/_rels/slide53.xml.rels><?xml version="1.0" encoding="UTF-8" standalone="yes"?>
<Relationships xmlns="http://schemas.openxmlformats.org/package/2006/relationships"><Relationship Id="rId8" Type="http://schemas.openxmlformats.org/officeDocument/2006/relationships/image" Target="../media/image167.jpg"/><Relationship Id="rId3" Type="http://schemas.openxmlformats.org/officeDocument/2006/relationships/image" Target="../media/image162.jpeg"/><Relationship Id="rId7" Type="http://schemas.openxmlformats.org/officeDocument/2006/relationships/image" Target="../media/image166.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165.jpg"/><Relationship Id="rId11" Type="http://schemas.openxmlformats.org/officeDocument/2006/relationships/image" Target="../media/image2.jpg"/><Relationship Id="rId5" Type="http://schemas.openxmlformats.org/officeDocument/2006/relationships/image" Target="../media/image164.jpg"/><Relationship Id="rId10" Type="http://schemas.openxmlformats.org/officeDocument/2006/relationships/image" Target="../media/image169.jpg"/><Relationship Id="rId4" Type="http://schemas.openxmlformats.org/officeDocument/2006/relationships/image" Target="../media/image163.jpg"/><Relationship Id="rId9" Type="http://schemas.openxmlformats.org/officeDocument/2006/relationships/image" Target="../media/image168.jpg"/></Relationships>
</file>

<file path=ppt/slides/_rels/slide54.xml.rels><?xml version="1.0" encoding="UTF-8" standalone="yes"?>
<Relationships xmlns="http://schemas.openxmlformats.org/package/2006/relationships"><Relationship Id="rId8" Type="http://schemas.openxmlformats.org/officeDocument/2006/relationships/image" Target="../media/image175.jpg"/><Relationship Id="rId3" Type="http://schemas.openxmlformats.org/officeDocument/2006/relationships/image" Target="../media/image170.jpg"/><Relationship Id="rId7" Type="http://schemas.openxmlformats.org/officeDocument/2006/relationships/image" Target="../media/image174.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173.jpg"/><Relationship Id="rId11" Type="http://schemas.openxmlformats.org/officeDocument/2006/relationships/image" Target="../media/image2.jpg"/><Relationship Id="rId5" Type="http://schemas.openxmlformats.org/officeDocument/2006/relationships/image" Target="../media/image172.jpg"/><Relationship Id="rId10" Type="http://schemas.openxmlformats.org/officeDocument/2006/relationships/image" Target="../media/image177.jpg"/><Relationship Id="rId4" Type="http://schemas.openxmlformats.org/officeDocument/2006/relationships/image" Target="../media/image171.jpg"/><Relationship Id="rId9" Type="http://schemas.openxmlformats.org/officeDocument/2006/relationships/image" Target="../media/image176.jpg"/></Relationships>
</file>

<file path=ppt/slides/_rels/slide55.xml.rels><?xml version="1.0" encoding="UTF-8" standalone="yes"?>
<Relationships xmlns="http://schemas.openxmlformats.org/package/2006/relationships"><Relationship Id="rId3" Type="http://schemas.openxmlformats.org/officeDocument/2006/relationships/image" Target="../media/image178.jpg"/><Relationship Id="rId7"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181.jpg"/><Relationship Id="rId5" Type="http://schemas.openxmlformats.org/officeDocument/2006/relationships/image" Target="../media/image180.jpg"/><Relationship Id="rId4" Type="http://schemas.openxmlformats.org/officeDocument/2006/relationships/image" Target="../media/image179.jpg"/></Relationships>
</file>

<file path=ppt/slides/_rels/slide56.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image" Target="../media/image182.jpg"/><Relationship Id="rId7" Type="http://schemas.openxmlformats.org/officeDocument/2006/relationships/image" Target="../media/image186.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185.jpg"/><Relationship Id="rId5" Type="http://schemas.openxmlformats.org/officeDocument/2006/relationships/image" Target="../media/image184.jpg"/><Relationship Id="rId4" Type="http://schemas.openxmlformats.org/officeDocument/2006/relationships/image" Target="../media/image183.jpg"/></Relationships>
</file>

<file path=ppt/slides/_rels/slide57.xml.rels><?xml version="1.0" encoding="UTF-8" standalone="yes"?>
<Relationships xmlns="http://schemas.openxmlformats.org/package/2006/relationships"><Relationship Id="rId8" Type="http://schemas.openxmlformats.org/officeDocument/2006/relationships/image" Target="../media/image192.jpg"/><Relationship Id="rId13" Type="http://schemas.openxmlformats.org/officeDocument/2006/relationships/image" Target="../media/image2.jpg"/><Relationship Id="rId3" Type="http://schemas.openxmlformats.org/officeDocument/2006/relationships/image" Target="../media/image187.jpg"/><Relationship Id="rId7" Type="http://schemas.openxmlformats.org/officeDocument/2006/relationships/image" Target="../media/image191.jpg"/><Relationship Id="rId12" Type="http://schemas.openxmlformats.org/officeDocument/2006/relationships/image" Target="../media/image196.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190.jpg"/><Relationship Id="rId11" Type="http://schemas.openxmlformats.org/officeDocument/2006/relationships/image" Target="../media/image195.jpg"/><Relationship Id="rId5" Type="http://schemas.openxmlformats.org/officeDocument/2006/relationships/image" Target="../media/image189.jpg"/><Relationship Id="rId10" Type="http://schemas.openxmlformats.org/officeDocument/2006/relationships/image" Target="../media/image194.jpg"/><Relationship Id="rId4" Type="http://schemas.openxmlformats.org/officeDocument/2006/relationships/image" Target="../media/image188.jpg"/><Relationship Id="rId9" Type="http://schemas.openxmlformats.org/officeDocument/2006/relationships/image" Target="../media/image193.jpg"/></Relationships>
</file>

<file path=ppt/slides/_rels/slide58.xml.rels><?xml version="1.0" encoding="UTF-8" standalone="yes"?>
<Relationships xmlns="http://schemas.openxmlformats.org/package/2006/relationships"><Relationship Id="rId3" Type="http://schemas.openxmlformats.org/officeDocument/2006/relationships/image" Target="../media/image197.jpg"/><Relationship Id="rId7"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200.jpeg"/><Relationship Id="rId5" Type="http://schemas.openxmlformats.org/officeDocument/2006/relationships/image" Target="../media/image199.jpeg"/><Relationship Id="rId4" Type="http://schemas.openxmlformats.org/officeDocument/2006/relationships/image" Target="../media/image198.jpeg"/></Relationships>
</file>

<file path=ppt/slides/_rels/slide59.xml.rels><?xml version="1.0" encoding="UTF-8" standalone="yes"?>
<Relationships xmlns="http://schemas.openxmlformats.org/package/2006/relationships"><Relationship Id="rId8" Type="http://schemas.openxmlformats.org/officeDocument/2006/relationships/image" Target="../media/image206.jpg"/><Relationship Id="rId3" Type="http://schemas.openxmlformats.org/officeDocument/2006/relationships/image" Target="../media/image201.jpg"/><Relationship Id="rId7" Type="http://schemas.openxmlformats.org/officeDocument/2006/relationships/image" Target="../media/image205.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204.jpg"/><Relationship Id="rId5" Type="http://schemas.openxmlformats.org/officeDocument/2006/relationships/image" Target="../media/image203.jpg"/><Relationship Id="rId10" Type="http://schemas.openxmlformats.org/officeDocument/2006/relationships/image" Target="../media/image2.jpg"/><Relationship Id="rId4" Type="http://schemas.openxmlformats.org/officeDocument/2006/relationships/image" Target="../media/image202.jpg"/><Relationship Id="rId9" Type="http://schemas.openxmlformats.org/officeDocument/2006/relationships/image" Target="../media/image207.jpg"/></Relationships>
</file>

<file path=ppt/slides/_rels/slide60.xml.rels><?xml version="1.0" encoding="UTF-8" standalone="yes"?>
<Relationships xmlns="http://schemas.openxmlformats.org/package/2006/relationships"><Relationship Id="rId8" Type="http://schemas.openxmlformats.org/officeDocument/2006/relationships/image" Target="../media/image213.jpeg"/><Relationship Id="rId3" Type="http://schemas.openxmlformats.org/officeDocument/2006/relationships/image" Target="../media/image208.jpg"/><Relationship Id="rId7" Type="http://schemas.openxmlformats.org/officeDocument/2006/relationships/image" Target="../media/image212.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211.jpg"/><Relationship Id="rId11" Type="http://schemas.openxmlformats.org/officeDocument/2006/relationships/image" Target="../media/image216.jpeg"/><Relationship Id="rId5" Type="http://schemas.openxmlformats.org/officeDocument/2006/relationships/image" Target="../media/image210.jpg"/><Relationship Id="rId10" Type="http://schemas.openxmlformats.org/officeDocument/2006/relationships/image" Target="../media/image215.jpg"/><Relationship Id="rId4" Type="http://schemas.openxmlformats.org/officeDocument/2006/relationships/image" Target="../media/image209.jpg"/><Relationship Id="rId9" Type="http://schemas.openxmlformats.org/officeDocument/2006/relationships/image" Target="../media/image214.jpg"/></Relationships>
</file>

<file path=ppt/slides/_rels/slide61.xml.rels><?xml version="1.0" encoding="UTF-8" standalone="yes"?>
<Relationships xmlns="http://schemas.openxmlformats.org/package/2006/relationships"><Relationship Id="rId3" Type="http://schemas.openxmlformats.org/officeDocument/2006/relationships/image" Target="../media/image216.jpeg"/><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8" Type="http://schemas.openxmlformats.org/officeDocument/2006/relationships/image" Target="../media/image222.jpg"/><Relationship Id="rId3" Type="http://schemas.openxmlformats.org/officeDocument/2006/relationships/image" Target="../media/image217.jpg"/><Relationship Id="rId7" Type="http://schemas.openxmlformats.org/officeDocument/2006/relationships/image" Target="../media/image221.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220.jpg"/><Relationship Id="rId5" Type="http://schemas.openxmlformats.org/officeDocument/2006/relationships/image" Target="../media/image219.jpg"/><Relationship Id="rId10" Type="http://schemas.openxmlformats.org/officeDocument/2006/relationships/image" Target="../media/image2.jpg"/><Relationship Id="rId4" Type="http://schemas.openxmlformats.org/officeDocument/2006/relationships/image" Target="../media/image218.jpg"/><Relationship Id="rId9" Type="http://schemas.openxmlformats.org/officeDocument/2006/relationships/image" Target="../media/image223.jpg"/></Relationships>
</file>

<file path=ppt/slides/_rels/slide63.xml.rels><?xml version="1.0" encoding="UTF-8" standalone="yes"?>
<Relationships xmlns="http://schemas.openxmlformats.org/package/2006/relationships"><Relationship Id="rId8" Type="http://schemas.openxmlformats.org/officeDocument/2006/relationships/image" Target="../media/image229.jpg"/><Relationship Id="rId3" Type="http://schemas.openxmlformats.org/officeDocument/2006/relationships/image" Target="../media/image224.jpeg"/><Relationship Id="rId7" Type="http://schemas.openxmlformats.org/officeDocument/2006/relationships/image" Target="../media/image228.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227.jpeg"/><Relationship Id="rId5" Type="http://schemas.openxmlformats.org/officeDocument/2006/relationships/image" Target="../media/image226.jpeg"/><Relationship Id="rId10" Type="http://schemas.openxmlformats.org/officeDocument/2006/relationships/image" Target="../media/image231.jpeg"/><Relationship Id="rId4" Type="http://schemas.openxmlformats.org/officeDocument/2006/relationships/image" Target="../media/image225.jpeg"/><Relationship Id="rId9" Type="http://schemas.openxmlformats.org/officeDocument/2006/relationships/image" Target="../media/image230.jpg"/></Relationships>
</file>

<file path=ppt/slides/_rels/slide64.xml.rels><?xml version="1.0" encoding="UTF-8" standalone="yes"?>
<Relationships xmlns="http://schemas.openxmlformats.org/package/2006/relationships"><Relationship Id="rId8" Type="http://schemas.openxmlformats.org/officeDocument/2006/relationships/image" Target="../media/image237.jpg"/><Relationship Id="rId3" Type="http://schemas.openxmlformats.org/officeDocument/2006/relationships/image" Target="../media/image232.jpg"/><Relationship Id="rId7" Type="http://schemas.openxmlformats.org/officeDocument/2006/relationships/image" Target="../media/image236.jpg"/><Relationship Id="rId2" Type="http://schemas.openxmlformats.org/officeDocument/2006/relationships/image" Target="../media/image1.jpg"/><Relationship Id="rId1" Type="http://schemas.openxmlformats.org/officeDocument/2006/relationships/slideLayout" Target="../slideLayouts/slideLayout6.xml"/><Relationship Id="rId6" Type="http://schemas.openxmlformats.org/officeDocument/2006/relationships/image" Target="../media/image235.jpg"/><Relationship Id="rId5" Type="http://schemas.openxmlformats.org/officeDocument/2006/relationships/image" Target="../media/image234.jpg"/><Relationship Id="rId10" Type="http://schemas.openxmlformats.org/officeDocument/2006/relationships/image" Target="../media/image2.jpg"/><Relationship Id="rId4" Type="http://schemas.openxmlformats.org/officeDocument/2006/relationships/image" Target="../media/image233.jpg"/><Relationship Id="rId9" Type="http://schemas.openxmlformats.org/officeDocument/2006/relationships/image" Target="../media/image238.jpg"/></Relationships>
</file>

<file path=ppt/slides/_rels/slide6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39.jpg"/><Relationship Id="rId2" Type="http://schemas.openxmlformats.org/officeDocument/2006/relationships/image" Target="../media/image1.jpg"/><Relationship Id="rId1" Type="http://schemas.openxmlformats.org/officeDocument/2006/relationships/slideLayout" Target="../slideLayouts/slideLayout6.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148445" y="38637"/>
            <a:ext cx="7543800" cy="1661993"/>
          </a:xfrm>
          <a:prstGeom prst="rect">
            <a:avLst/>
          </a:prstGeom>
        </p:spPr>
        <p:txBody>
          <a:bodyPr wrap="square">
            <a:spAutoFit/>
          </a:bodyPr>
          <a:lstStyle/>
          <a:p>
            <a:pPr algn="ctr"/>
            <a:r>
              <a:rPr lang="es-EC" sz="3400" b="1" dirty="0">
                <a:latin typeface="Times New Roman" panose="02020603050405020304" pitchFamily="18" charset="0"/>
                <a:cs typeface="Times New Roman" panose="02020603050405020304" pitchFamily="18" charset="0"/>
              </a:rPr>
              <a:t>RENDICIÓN DE CUENTAS </a:t>
            </a:r>
            <a:endParaRPr lang="es-EC" sz="3400" b="1" dirty="0" smtClean="0">
              <a:latin typeface="Times New Roman" panose="02020603050405020304" pitchFamily="18" charset="0"/>
              <a:cs typeface="Times New Roman" panose="02020603050405020304" pitchFamily="18" charset="0"/>
            </a:endParaRPr>
          </a:p>
          <a:p>
            <a:pPr algn="ctr"/>
            <a:r>
              <a:rPr lang="es-EC" sz="3400" b="1" dirty="0" smtClean="0">
                <a:latin typeface="Times New Roman" panose="02020603050405020304" pitchFamily="18" charset="0"/>
                <a:cs typeface="Times New Roman" panose="02020603050405020304" pitchFamily="18" charset="0"/>
              </a:rPr>
              <a:t>GADPR </a:t>
            </a:r>
            <a:r>
              <a:rPr lang="es-EC" sz="3400" b="1" dirty="0">
                <a:latin typeface="Times New Roman" panose="02020603050405020304" pitchFamily="18" charset="0"/>
                <a:cs typeface="Times New Roman" panose="02020603050405020304" pitchFamily="18" charset="0"/>
              </a:rPr>
              <a:t>MULALILLO </a:t>
            </a:r>
            <a:r>
              <a:rPr lang="es-EC" sz="3400" b="1" dirty="0" smtClean="0">
                <a:latin typeface="Times New Roman" panose="02020603050405020304" pitchFamily="18" charset="0"/>
                <a:cs typeface="Times New Roman" panose="02020603050405020304" pitchFamily="18" charset="0"/>
              </a:rPr>
              <a:t>PERIODO 2019</a:t>
            </a:r>
            <a:endParaRPr lang="es-EC" sz="3400" b="1" dirty="0">
              <a:latin typeface="Times New Roman" panose="02020603050405020304" pitchFamily="18" charset="0"/>
              <a:cs typeface="Times New Roman" panose="02020603050405020304" pitchFamily="18" charset="0"/>
            </a:endParaRPr>
          </a:p>
        </p:txBody>
      </p:sp>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0619" y="5687291"/>
            <a:ext cx="937664" cy="729847"/>
          </a:xfrm>
          <a:prstGeom prst="rect">
            <a:avLst/>
          </a:prstGeom>
        </p:spPr>
      </p:pic>
      <p:sp>
        <p:nvSpPr>
          <p:cNvPr id="9" name="Marcador de contenido 8"/>
          <p:cNvSpPr>
            <a:spLocks noGrp="1"/>
          </p:cNvSpPr>
          <p:nvPr>
            <p:ph idx="1"/>
          </p:nvPr>
        </p:nvSpPr>
        <p:spPr/>
        <p:txBody>
          <a:bodyPr>
            <a:normAutofit fontScale="92500" lnSpcReduction="20000"/>
          </a:bodyPr>
          <a:lstStyle/>
          <a:p>
            <a:pPr marL="0" indent="0" algn="just">
              <a:buNone/>
            </a:pPr>
            <a:r>
              <a:rPr lang="es-ES" dirty="0" smtClean="0"/>
              <a:t>Dando cumplimiento  lo dispuesto por el al </a:t>
            </a:r>
            <a:r>
              <a:rPr lang="es-ES" dirty="0" err="1"/>
              <a:t>Atr</a:t>
            </a:r>
            <a:r>
              <a:rPr lang="es-ES" dirty="0"/>
              <a:t>. 70 literal v del COOTAD; El artículo 10 de la Ley Orgánica del Consejo de Participación Ciudadana y Control Social (LOCPCCS) y el 92-93 de la Ley Orgánica de Participación Ciudadana (LOPC), señala que las Instituciones y entidades del Sector Publico deben rendir cuentas sobre su gestión</a:t>
            </a:r>
            <a:r>
              <a:rPr lang="es-ES" dirty="0" smtClean="0"/>
              <a:t>:</a:t>
            </a:r>
            <a:endParaRPr lang="es-ES" sz="3200" b="1" dirty="0" smtClean="0"/>
          </a:p>
          <a:p>
            <a:pPr marL="0" indent="0" algn="ctr">
              <a:buNone/>
            </a:pPr>
            <a:r>
              <a:rPr lang="es-ES" sz="3200" b="1" dirty="0" smtClean="0"/>
              <a:t>AUTORIDADES DEL GADPRM </a:t>
            </a:r>
          </a:p>
          <a:p>
            <a:r>
              <a:rPr lang="es-ES" dirty="0" smtClean="0"/>
              <a:t>Ing. Edison Geovanny Yánez Astudillo:  Presidente</a:t>
            </a:r>
          </a:p>
          <a:p>
            <a:r>
              <a:rPr lang="es-ES" dirty="0" smtClean="0"/>
              <a:t>Sr. Carlos Rodrigo Tonato Quingaluisa: Vicepresidente</a:t>
            </a:r>
          </a:p>
          <a:p>
            <a:r>
              <a:rPr lang="es-ES" dirty="0" smtClean="0"/>
              <a:t>Tlgo. Miguel Ángel Saquinga Cuji: Vocal</a:t>
            </a:r>
          </a:p>
          <a:p>
            <a:r>
              <a:rPr lang="es-ES" dirty="0" smtClean="0"/>
              <a:t>Lcdo. Abelardo Bombón Molina: Vocal</a:t>
            </a:r>
          </a:p>
          <a:p>
            <a:r>
              <a:rPr lang="es-ES" dirty="0" smtClean="0"/>
              <a:t>Lcda. Nancy Lorena Guamaní Palomo: Vocal</a:t>
            </a:r>
            <a:endParaRPr lang="es-ES" dirty="0"/>
          </a:p>
        </p:txBody>
      </p:sp>
    </p:spTree>
    <p:extLst>
      <p:ext uri="{BB962C8B-B14F-4D97-AF65-F5344CB8AC3E}">
        <p14:creationId xmlns:p14="http://schemas.microsoft.com/office/powerpoint/2010/main" val="13520072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15636"/>
            <a:ext cx="12192000" cy="7273636"/>
          </a:xfrm>
          <a:prstGeom prst="rect">
            <a:avLst/>
          </a:prstGeom>
        </p:spPr>
      </p:pic>
      <p:sp>
        <p:nvSpPr>
          <p:cNvPr id="6" name="Título 5"/>
          <p:cNvSpPr>
            <a:spLocks noGrp="1"/>
          </p:cNvSpPr>
          <p:nvPr>
            <p:ph type="title"/>
          </p:nvPr>
        </p:nvSpPr>
        <p:spPr>
          <a:xfrm>
            <a:off x="4187537" y="0"/>
            <a:ext cx="4166754" cy="1091045"/>
          </a:xfrm>
        </p:spPr>
        <p:txBody>
          <a:bodyPr>
            <a:normAutofit fontScale="90000"/>
          </a:bodyPr>
          <a:lstStyle/>
          <a:p>
            <a:r>
              <a:rPr lang="es-EC" b="1" dirty="0">
                <a:solidFill>
                  <a:schemeClr val="tx1"/>
                </a:solidFill>
                <a:latin typeface="Times New Roman" panose="02020603050405020304" pitchFamily="18" charset="0"/>
                <a:cs typeface="Times New Roman" panose="02020603050405020304" pitchFamily="18" charset="0"/>
              </a:rPr>
              <a:t>Misión y Visión </a:t>
            </a:r>
            <a:br>
              <a:rPr lang="es-EC" b="1" dirty="0">
                <a:solidFill>
                  <a:schemeClr val="tx1"/>
                </a:solidFill>
                <a:latin typeface="Times New Roman" panose="02020603050405020304" pitchFamily="18" charset="0"/>
                <a:cs typeface="Times New Roman" panose="02020603050405020304" pitchFamily="18" charset="0"/>
              </a:rPr>
            </a:br>
            <a:endParaRPr lang="es-ES" dirty="0">
              <a:solidFill>
                <a:schemeClr val="tx1"/>
              </a:solidFill>
            </a:endParaRPr>
          </a:p>
        </p:txBody>
      </p:sp>
      <p:sp>
        <p:nvSpPr>
          <p:cNvPr id="7" name="Marcador de contenido 6"/>
          <p:cNvSpPr>
            <a:spLocks noGrp="1"/>
          </p:cNvSpPr>
          <p:nvPr>
            <p:ph sz="half" idx="1"/>
          </p:nvPr>
        </p:nvSpPr>
        <p:spPr>
          <a:xfrm>
            <a:off x="833198" y="1391663"/>
            <a:ext cx="4184035" cy="4489592"/>
          </a:xfrm>
        </p:spPr>
        <p:txBody>
          <a:bodyPr>
            <a:normAutofit/>
          </a:bodyPr>
          <a:lstStyle/>
          <a:p>
            <a:r>
              <a:rPr lang="es-ES" sz="2000" b="1" dirty="0" smtClean="0"/>
              <a:t>Misión</a:t>
            </a:r>
          </a:p>
          <a:p>
            <a:pPr marL="0" indent="0">
              <a:buNone/>
            </a:pPr>
            <a:r>
              <a:rPr lang="es-ES" sz="2000" dirty="0">
                <a:latin typeface="Aharoni" panose="02010803020104030203" pitchFamily="2" charset="-79"/>
                <a:cs typeface="Aharoni" panose="02010803020104030203" pitchFamily="2" charset="-79"/>
              </a:rPr>
              <a:t>Contribuir al mejoramiento de la calidad de vida de la población de la parroquia Mulalillo, mediante el cumplimiento de la constitución, la prestación eficiente de servicios, actuando como institución planificadora, reguladora, y facilitadora del desarrollo integral con el valioso aporte de su recurso humano involucrando a los actores sociales en la </a:t>
            </a:r>
            <a:r>
              <a:rPr lang="es-ES" sz="2000" dirty="0" smtClean="0">
                <a:latin typeface="Aharoni" panose="02010803020104030203" pitchFamily="2" charset="-79"/>
                <a:cs typeface="Aharoni" panose="02010803020104030203" pitchFamily="2" charset="-79"/>
              </a:rPr>
              <a:t>gestión </a:t>
            </a:r>
            <a:r>
              <a:rPr lang="es-ES" sz="2000" dirty="0">
                <a:latin typeface="Aharoni" panose="02010803020104030203" pitchFamily="2" charset="-79"/>
                <a:cs typeface="Aharoni" panose="02010803020104030203" pitchFamily="2" charset="-79"/>
              </a:rPr>
              <a:t>y planificación del </a:t>
            </a:r>
            <a:r>
              <a:rPr lang="es-ES" sz="2000" dirty="0" smtClean="0">
                <a:latin typeface="Aharoni" panose="02010803020104030203" pitchFamily="2" charset="-79"/>
                <a:cs typeface="Aharoni" panose="02010803020104030203" pitchFamily="2" charset="-79"/>
              </a:rPr>
              <a:t>territorio </a:t>
            </a:r>
            <a:endParaRPr lang="es-ES" sz="2000" dirty="0">
              <a:latin typeface="Aharoni" panose="02010803020104030203" pitchFamily="2" charset="-79"/>
              <a:cs typeface="Aharoni" panose="02010803020104030203" pitchFamily="2" charset="-79"/>
            </a:endParaRPr>
          </a:p>
        </p:txBody>
      </p:sp>
      <p:sp>
        <p:nvSpPr>
          <p:cNvPr id="8" name="Marcador de contenido 7"/>
          <p:cNvSpPr>
            <a:spLocks noGrp="1"/>
          </p:cNvSpPr>
          <p:nvPr>
            <p:ph sz="half" idx="2"/>
          </p:nvPr>
        </p:nvSpPr>
        <p:spPr>
          <a:xfrm>
            <a:off x="5110752" y="1318926"/>
            <a:ext cx="4604748" cy="4562329"/>
          </a:xfrm>
        </p:spPr>
        <p:txBody>
          <a:bodyPr>
            <a:noAutofit/>
          </a:bodyPr>
          <a:lstStyle/>
          <a:p>
            <a:r>
              <a:rPr lang="es-ES" sz="2000" b="1" dirty="0" smtClean="0"/>
              <a:t>Visión</a:t>
            </a:r>
          </a:p>
          <a:p>
            <a:pPr marL="0" indent="0">
              <a:buNone/>
            </a:pPr>
            <a:r>
              <a:rPr lang="es-ES" sz="2000" dirty="0">
                <a:latin typeface="Aharoni" panose="02010803020104030203" pitchFamily="2" charset="-79"/>
                <a:cs typeface="Aharoni" panose="02010803020104030203" pitchFamily="2" charset="-79"/>
              </a:rPr>
              <a:t>Mulalillo en el año 2023 es, una parroquia que garantiza los derechos de la naturaleza y promueve un </a:t>
            </a:r>
            <a:r>
              <a:rPr lang="es-ES" sz="2000" dirty="0" smtClean="0">
                <a:latin typeface="Aharoni" panose="02010803020104030203" pitchFamily="2" charset="-79"/>
                <a:cs typeface="Aharoni" panose="02010803020104030203" pitchFamily="2" charset="-79"/>
              </a:rPr>
              <a:t>ambiente </a:t>
            </a:r>
            <a:r>
              <a:rPr lang="es-ES" sz="2000" dirty="0">
                <a:latin typeface="Aharoni" panose="02010803020104030203" pitchFamily="2" charset="-79"/>
                <a:cs typeface="Aharoni" panose="02010803020104030203" pitchFamily="2" charset="-79"/>
              </a:rPr>
              <a:t>sano, sostenible y sustentable, con un sistema </a:t>
            </a:r>
            <a:r>
              <a:rPr lang="es-ES" sz="2000" dirty="0" smtClean="0">
                <a:latin typeface="Aharoni" panose="02010803020104030203" pitchFamily="2" charset="-79"/>
                <a:cs typeface="Aharoni" panose="02010803020104030203" pitchFamily="2" charset="-79"/>
              </a:rPr>
              <a:t>económico </a:t>
            </a:r>
            <a:r>
              <a:rPr lang="es-ES" sz="2000" dirty="0">
                <a:latin typeface="Aharoni" panose="02010803020104030203" pitchFamily="2" charset="-79"/>
                <a:cs typeface="Aharoni" panose="02010803020104030203" pitchFamily="2" charset="-79"/>
              </a:rPr>
              <a:t>social, solidario; polo de desarrollo artesanal, </a:t>
            </a:r>
            <a:r>
              <a:rPr lang="es-ES" sz="2000" dirty="0" smtClean="0">
                <a:latin typeface="Aharoni" panose="02010803020104030203" pitchFamily="2" charset="-79"/>
                <a:cs typeface="Aharoni" panose="02010803020104030203" pitchFamily="2" charset="-79"/>
              </a:rPr>
              <a:t>agrícola, </a:t>
            </a:r>
            <a:r>
              <a:rPr lang="es-ES" sz="2000" dirty="0">
                <a:latin typeface="Aharoni" panose="02010803020104030203" pitchFamily="2" charset="-79"/>
                <a:cs typeface="Aharoni" panose="02010803020104030203" pitchFamily="2" charset="-79"/>
              </a:rPr>
              <a:t>pecuario, comercial y </a:t>
            </a:r>
            <a:r>
              <a:rPr lang="es-ES" sz="2000" dirty="0" smtClean="0">
                <a:latin typeface="Aharoni" panose="02010803020104030203" pitchFamily="2" charset="-79"/>
                <a:cs typeface="Aharoni" panose="02010803020104030203" pitchFamily="2" charset="-79"/>
              </a:rPr>
              <a:t>turístico. </a:t>
            </a:r>
            <a:r>
              <a:rPr lang="es-ES" sz="2000" dirty="0">
                <a:latin typeface="Aharoni" panose="02010803020104030203" pitchFamily="2" charset="-79"/>
                <a:cs typeface="Aharoni" panose="02010803020104030203" pitchFamily="2" charset="-79"/>
              </a:rPr>
              <a:t>Con sus hombres y mujeres comprometidos con el territorio, que se refleja una proactiva participación ciudadana, garantizando el desarrollo hacia el buen vivir.</a:t>
            </a:r>
            <a:r>
              <a:rPr lang="es-ES" sz="2000" b="1" dirty="0" smtClean="0">
                <a:latin typeface="Aharoni" panose="02010803020104030203" pitchFamily="2" charset="-79"/>
                <a:cs typeface="Aharoni" panose="02010803020104030203" pitchFamily="2" charset="-79"/>
              </a:rPr>
              <a:t> </a:t>
            </a:r>
            <a:endParaRPr lang="es-ES" sz="2000" b="1" dirty="0">
              <a:latin typeface="Aharoni" panose="02010803020104030203" pitchFamily="2" charset="-79"/>
              <a:cs typeface="Aharoni" panose="02010803020104030203" pitchFamily="2" charset="-79"/>
            </a:endParaRPr>
          </a:p>
        </p:txBody>
      </p:sp>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42676085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812415" y="266698"/>
            <a:ext cx="8596668" cy="6341919"/>
          </a:xfrm>
        </p:spPr>
        <p:txBody>
          <a:bodyPr>
            <a:noAutofit/>
          </a:bodyPr>
          <a:lstStyle/>
          <a:p>
            <a:pPr algn="ctr"/>
            <a:r>
              <a:rPr lang="es-EC" sz="4400" i="1" dirty="0" smtClean="0">
                <a:solidFill>
                  <a:schemeClr val="tx1"/>
                </a:solidFill>
                <a:latin typeface="Bauhaus 93" panose="04030905020B02020C02" pitchFamily="82" charset="0"/>
              </a:rPr>
              <a:t>DESARROLLO INSTITUCIONAL </a:t>
            </a:r>
            <a:br>
              <a:rPr lang="es-EC" sz="4400" i="1" dirty="0" smtClean="0">
                <a:solidFill>
                  <a:schemeClr val="tx1"/>
                </a:solidFill>
                <a:latin typeface="Bauhaus 93" panose="04030905020B02020C02" pitchFamily="82" charset="0"/>
              </a:rPr>
            </a:br>
            <a:r>
              <a:rPr lang="es-EC" sz="4400" i="1" dirty="0" smtClean="0">
                <a:solidFill>
                  <a:schemeClr val="tx1"/>
                </a:solidFill>
                <a:latin typeface="Bauhaus 93" panose="04030905020B02020C02" pitchFamily="82" charset="0"/>
              </a:rPr>
              <a:t>EL GAD PARROQUIAL CON EL OBJETIVO DE REALIZAR UN TRABAJO EFICIENTE Y EFICAZ EN LO QUE RESPECTA A EJECUTAR UNA BUENA ADMINISTRACIÓN EN ESTE PERIODO 2019 – 2023 </a:t>
            </a:r>
            <a:endParaRPr lang="es-EC" sz="4400" i="1" dirty="0">
              <a:solidFill>
                <a:schemeClr val="tx1"/>
              </a:solidFill>
              <a:latin typeface="Bauhaus 93" panose="04030905020B02020C02" pitchFamily="82" charset="0"/>
            </a:endParaRPr>
          </a:p>
        </p:txBody>
      </p:sp>
      <p:sp>
        <p:nvSpPr>
          <p:cNvPr id="4" name="Marcador de contenido 3"/>
          <p:cNvSpPr>
            <a:spLocks noGrp="1"/>
          </p:cNvSpPr>
          <p:nvPr>
            <p:ph sz="half" idx="2"/>
          </p:nvPr>
        </p:nvSpPr>
        <p:spPr>
          <a:xfrm>
            <a:off x="228937" y="2160983"/>
            <a:ext cx="2909118" cy="2940953"/>
          </a:xfrm>
        </p:spPr>
        <p:txBody>
          <a:bodyPr/>
          <a:lstStyle/>
          <a:p>
            <a:r>
              <a:rPr lang="es-ES" dirty="0" smtClean="0"/>
              <a:t> </a:t>
            </a:r>
          </a:p>
          <a:p>
            <a:endParaRPr lang="es-ES" dirty="0"/>
          </a:p>
        </p:txBody>
      </p:sp>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294046133"/>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888673" y="339436"/>
            <a:ext cx="6385328" cy="1343892"/>
          </a:xfrm>
        </p:spPr>
        <p:txBody>
          <a:bodyPr>
            <a:noAutofit/>
          </a:bodyPr>
          <a:lstStyle/>
          <a:p>
            <a:pPr algn="ctr"/>
            <a:r>
              <a:rPr lang="es-EC" b="1" i="1" dirty="0" smtClean="0">
                <a:solidFill>
                  <a:schemeClr val="tx1"/>
                </a:solidFill>
                <a:latin typeface="Berlin Sans FB Demi" panose="020E0802020502020306" pitchFamily="34" charset="0"/>
              </a:rPr>
              <a:t>ACTUALIZACIÓN DE LA NORMATIVA INTERNA </a:t>
            </a:r>
            <a:endParaRPr lang="es-EC" b="1" dirty="0">
              <a:solidFill>
                <a:schemeClr val="tx1"/>
              </a:solidFill>
              <a:latin typeface="Berlin Sans FB Demi" panose="020E0802020502020306" pitchFamily="34" charset="0"/>
            </a:endParaRPr>
          </a:p>
        </p:txBody>
      </p:sp>
      <p:sp>
        <p:nvSpPr>
          <p:cNvPr id="4" name="Marcador de contenido 3"/>
          <p:cNvSpPr>
            <a:spLocks noGrp="1"/>
          </p:cNvSpPr>
          <p:nvPr>
            <p:ph sz="half" idx="2"/>
          </p:nvPr>
        </p:nvSpPr>
        <p:spPr>
          <a:xfrm>
            <a:off x="228937" y="2160983"/>
            <a:ext cx="2909118" cy="2940953"/>
          </a:xfrm>
        </p:spPr>
        <p:txBody>
          <a:bodyPr>
            <a:normAutofit fontScale="77500" lnSpcReduction="20000"/>
          </a:bodyPr>
          <a:lstStyle/>
          <a:p>
            <a:r>
              <a:rPr lang="es-ES" dirty="0" smtClean="0"/>
              <a:t>Desarrollo la Codificación y Actualización de la Normativa del GADPR Mulalillo y Publicación en la Gaceta Oficial de la parroquia Mulalillo. </a:t>
            </a:r>
          </a:p>
          <a:p>
            <a:pPr marL="0" indent="0">
              <a:buNone/>
            </a:pPr>
            <a:r>
              <a:rPr lang="es-ES" dirty="0" smtClean="0"/>
              <a:t>             </a:t>
            </a:r>
            <a:r>
              <a:rPr lang="es-ES" b="1" dirty="0" smtClean="0"/>
              <a:t>Inversión</a:t>
            </a:r>
          </a:p>
          <a:p>
            <a:r>
              <a:rPr lang="es-ES" dirty="0" smtClean="0"/>
              <a:t> GADPRM 4.468,80USD </a:t>
            </a:r>
          </a:p>
          <a:p>
            <a:endParaRPr lang="es-ES" dirty="0"/>
          </a:p>
        </p:txBody>
      </p:sp>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0587" y="2160982"/>
            <a:ext cx="3655003" cy="4021609"/>
          </a:xfrm>
          <a:prstGeom prst="ellipse">
            <a:avLst/>
          </a:prstGeom>
          <a:ln>
            <a:noFill/>
          </a:ln>
          <a:effectLst>
            <a:softEdge rad="112500"/>
          </a:effectLst>
        </p:spPr>
      </p:pic>
      <p:pic>
        <p:nvPicPr>
          <p:cNvPr id="9" name="Imagen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19134" y="2160982"/>
            <a:ext cx="3509530" cy="4021608"/>
          </a:xfrm>
          <a:prstGeom prst="ellipse">
            <a:avLst/>
          </a:prstGeom>
          <a:ln>
            <a:noFill/>
          </a:ln>
          <a:effectLst>
            <a:softEdge rad="112500"/>
          </a:effectLst>
        </p:spPr>
      </p:pic>
      <p:pic>
        <p:nvPicPr>
          <p:cNvPr id="10" name="Imagen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392046068"/>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919844" y="148936"/>
            <a:ext cx="6946437" cy="1634837"/>
          </a:xfrm>
        </p:spPr>
        <p:txBody>
          <a:bodyPr>
            <a:normAutofit/>
          </a:bodyPr>
          <a:lstStyle/>
          <a:p>
            <a:pPr algn="ctr"/>
            <a:r>
              <a:rPr lang="es-EC" sz="3200" dirty="0" smtClean="0">
                <a:solidFill>
                  <a:schemeClr val="tx1"/>
                </a:solidFill>
                <a:latin typeface="Berlin Sans FB Demi" panose="020E0802020502020306" pitchFamily="34" charset="0"/>
              </a:rPr>
              <a:t>ACTUALIZACIÓN DEL PLAN DE DESARROLLO  Y ORDENAMIENTO TERRITORIAL PDYOT </a:t>
            </a:r>
            <a:endParaRPr lang="es-EC" sz="3200" dirty="0">
              <a:solidFill>
                <a:schemeClr val="tx1"/>
              </a:solidFill>
              <a:latin typeface="Berlin Sans FB Demi" panose="020E0802020502020306" pitchFamily="34" charset="0"/>
            </a:endParaRPr>
          </a:p>
        </p:txBody>
      </p:sp>
      <p:sp>
        <p:nvSpPr>
          <p:cNvPr id="4" name="Marcador de contenido 3"/>
          <p:cNvSpPr>
            <a:spLocks noGrp="1"/>
          </p:cNvSpPr>
          <p:nvPr>
            <p:ph sz="half" idx="2"/>
          </p:nvPr>
        </p:nvSpPr>
        <p:spPr>
          <a:xfrm>
            <a:off x="228937" y="2160983"/>
            <a:ext cx="3303972" cy="3211117"/>
          </a:xfrm>
        </p:spPr>
        <p:txBody>
          <a:bodyPr>
            <a:normAutofit fontScale="92500"/>
          </a:bodyPr>
          <a:lstStyle/>
          <a:p>
            <a:r>
              <a:rPr lang="es-ES" dirty="0" smtClean="0"/>
              <a:t>Ejecución del estudio de actualización del plan de desarrollo y ordenamiento institucional </a:t>
            </a:r>
            <a:r>
              <a:rPr lang="es-ES" dirty="0" err="1" smtClean="0"/>
              <a:t>PDyOT</a:t>
            </a:r>
            <a:r>
              <a:rPr lang="es-ES" dirty="0" smtClean="0"/>
              <a:t>. </a:t>
            </a:r>
          </a:p>
          <a:p>
            <a:pPr marL="0" indent="0">
              <a:buNone/>
            </a:pPr>
            <a:r>
              <a:rPr lang="es-ES" dirty="0" smtClean="0"/>
              <a:t>             </a:t>
            </a:r>
            <a:r>
              <a:rPr lang="es-ES" b="1" dirty="0" smtClean="0"/>
              <a:t>Inversión</a:t>
            </a:r>
          </a:p>
          <a:p>
            <a:r>
              <a:rPr lang="es-ES" dirty="0" smtClean="0"/>
              <a:t> GADPRM 22.349,03USD </a:t>
            </a:r>
          </a:p>
          <a:p>
            <a:endParaRPr lang="es-ES" dirty="0"/>
          </a:p>
        </p:txBody>
      </p:sp>
      <p:pic>
        <p:nvPicPr>
          <p:cNvPr id="3" name="Imagen 2"/>
          <p:cNvPicPr>
            <a:picLocks noChangeAspect="1"/>
          </p:cNvPicPr>
          <p:nvPr/>
        </p:nvPicPr>
        <p:blipFill>
          <a:blip r:embed="rId3"/>
          <a:stretch>
            <a:fillRect/>
          </a:stretch>
        </p:blipFill>
        <p:spPr>
          <a:xfrm>
            <a:off x="3606995" y="1932708"/>
            <a:ext cx="4082278" cy="4488873"/>
          </a:xfrm>
          <a:prstGeom prst="ellipse">
            <a:avLst/>
          </a:prstGeom>
          <a:ln>
            <a:noFill/>
          </a:ln>
          <a:effectLst>
            <a:softEdge rad="112500"/>
          </a:effectLst>
        </p:spPr>
      </p:pic>
      <p:pic>
        <p:nvPicPr>
          <p:cNvPr id="5" name="Imagen 4"/>
          <p:cNvPicPr>
            <a:picLocks noChangeAspect="1"/>
          </p:cNvPicPr>
          <p:nvPr/>
        </p:nvPicPr>
        <p:blipFill>
          <a:blip r:embed="rId4"/>
          <a:stretch>
            <a:fillRect/>
          </a:stretch>
        </p:blipFill>
        <p:spPr>
          <a:xfrm>
            <a:off x="7689273" y="1932708"/>
            <a:ext cx="4031672" cy="4488874"/>
          </a:xfrm>
          <a:prstGeom prst="ellipse">
            <a:avLst/>
          </a:prstGeom>
          <a:ln>
            <a:noFill/>
          </a:ln>
          <a:effectLst>
            <a:softEdge rad="112500"/>
          </a:effectLst>
        </p:spPr>
      </p:pic>
      <p:pic>
        <p:nvPicPr>
          <p:cNvPr id="8" name="Imagen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421956829"/>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096490" y="225136"/>
            <a:ext cx="6260637" cy="897082"/>
          </a:xfrm>
        </p:spPr>
        <p:txBody>
          <a:bodyPr>
            <a:noAutofit/>
          </a:bodyPr>
          <a:lstStyle/>
          <a:p>
            <a:pPr algn="ctr"/>
            <a:r>
              <a:rPr lang="es-EC" sz="2800" i="1" dirty="0" smtClean="0">
                <a:solidFill>
                  <a:schemeClr val="tx1"/>
                </a:solidFill>
                <a:latin typeface="Berlin Sans FB Demi" panose="020E0802020502020306" pitchFamily="34" charset="0"/>
              </a:rPr>
              <a:t>ADECUACIÓN DE LAS OFICINAS DEL GADPR MULALILLO</a:t>
            </a:r>
            <a:r>
              <a:rPr lang="es-EC" sz="2800" dirty="0" smtClean="0">
                <a:solidFill>
                  <a:schemeClr val="tx1"/>
                </a:solidFill>
                <a:latin typeface="Berlin Sans FB Demi" panose="020E0802020502020306" pitchFamily="34" charset="0"/>
              </a:rPr>
              <a:t> </a:t>
            </a:r>
            <a:endParaRPr lang="es-EC" sz="2800" dirty="0">
              <a:solidFill>
                <a:schemeClr val="tx1"/>
              </a:solidFill>
              <a:latin typeface="Berlin Sans FB Demi" panose="020E0802020502020306" pitchFamily="34" charset="0"/>
            </a:endParaRPr>
          </a:p>
        </p:txBody>
      </p:sp>
      <p:sp>
        <p:nvSpPr>
          <p:cNvPr id="4" name="Marcador de contenido 3"/>
          <p:cNvSpPr>
            <a:spLocks noGrp="1"/>
          </p:cNvSpPr>
          <p:nvPr>
            <p:ph sz="half" idx="2"/>
          </p:nvPr>
        </p:nvSpPr>
        <p:spPr>
          <a:xfrm>
            <a:off x="228937" y="2160983"/>
            <a:ext cx="3148106" cy="3377372"/>
          </a:xfrm>
        </p:spPr>
        <p:txBody>
          <a:bodyPr>
            <a:normAutofit fontScale="70000" lnSpcReduction="20000"/>
          </a:bodyPr>
          <a:lstStyle/>
          <a:p>
            <a:pPr algn="just"/>
            <a:r>
              <a:rPr lang="es-ES" dirty="0" smtClean="0"/>
              <a:t>Con el objetivo de precautelar la documentación  del GADPR Mulalillo se realizo la adquisición de archivadores, de igual forma para el buen funcionamiento de la administración se realizo la adquisición de computadoras e impresora.</a:t>
            </a:r>
          </a:p>
          <a:p>
            <a:r>
              <a:rPr lang="es-ES" b="1" dirty="0" smtClean="0"/>
              <a:t>Inversión:</a:t>
            </a:r>
          </a:p>
          <a:p>
            <a:r>
              <a:rPr lang="es-ES" dirty="0" smtClean="0"/>
              <a:t> GADPRM </a:t>
            </a:r>
            <a:r>
              <a:rPr lang="es-ES" b="1" dirty="0" smtClean="0"/>
              <a:t>$5.860,72USD </a:t>
            </a:r>
          </a:p>
          <a:p>
            <a:endParaRPr lang="es-ES" dirty="0"/>
          </a:p>
        </p:txBody>
      </p:sp>
      <p:pic>
        <p:nvPicPr>
          <p:cNvPr id="3" name="Imagen 2"/>
          <p:cNvPicPr>
            <a:picLocks noChangeAspect="1"/>
          </p:cNvPicPr>
          <p:nvPr/>
        </p:nvPicPr>
        <p:blipFill>
          <a:blip r:embed="rId3"/>
          <a:stretch>
            <a:fillRect/>
          </a:stretch>
        </p:blipFill>
        <p:spPr>
          <a:xfrm>
            <a:off x="4772752" y="1194954"/>
            <a:ext cx="2947693" cy="3179619"/>
          </a:xfrm>
          <a:prstGeom prst="ellipse">
            <a:avLst/>
          </a:prstGeom>
          <a:ln>
            <a:noFill/>
          </a:ln>
          <a:effectLst>
            <a:softEdge rad="112500"/>
          </a:effectLst>
        </p:spPr>
      </p:pic>
      <p:pic>
        <p:nvPicPr>
          <p:cNvPr id="5" name="Imagen 4"/>
          <p:cNvPicPr>
            <a:picLocks noChangeAspect="1"/>
          </p:cNvPicPr>
          <p:nvPr/>
        </p:nvPicPr>
        <p:blipFill>
          <a:blip r:embed="rId4"/>
          <a:stretch>
            <a:fillRect/>
          </a:stretch>
        </p:blipFill>
        <p:spPr>
          <a:xfrm>
            <a:off x="8385463" y="924791"/>
            <a:ext cx="3023758" cy="3312106"/>
          </a:xfrm>
          <a:prstGeom prst="ellipse">
            <a:avLst/>
          </a:prstGeom>
          <a:ln>
            <a:noFill/>
          </a:ln>
          <a:effectLst>
            <a:softEdge rad="112500"/>
          </a:effectLst>
        </p:spPr>
      </p:pic>
      <p:pic>
        <p:nvPicPr>
          <p:cNvPr id="7" name="Imagen 6"/>
          <p:cNvPicPr>
            <a:picLocks noChangeAspect="1"/>
          </p:cNvPicPr>
          <p:nvPr/>
        </p:nvPicPr>
        <p:blipFill rotWithShape="1">
          <a:blip r:embed="rId5"/>
          <a:srcRect l="16348"/>
          <a:stretch/>
        </p:blipFill>
        <p:spPr>
          <a:xfrm>
            <a:off x="3377043" y="4236897"/>
            <a:ext cx="3323959" cy="2454848"/>
          </a:xfrm>
          <a:prstGeom prst="ellipse">
            <a:avLst/>
          </a:prstGeom>
          <a:ln>
            <a:noFill/>
          </a:ln>
          <a:effectLst>
            <a:softEdge rad="112500"/>
          </a:effectLst>
        </p:spPr>
      </p:pic>
      <p:pic>
        <p:nvPicPr>
          <p:cNvPr id="8" name="Imagen 7"/>
          <p:cNvPicPr>
            <a:picLocks noChangeAspect="1"/>
          </p:cNvPicPr>
          <p:nvPr/>
        </p:nvPicPr>
        <p:blipFill rotWithShape="1">
          <a:blip r:embed="rId6"/>
          <a:srcRect l="16691" r="24247"/>
          <a:stretch/>
        </p:blipFill>
        <p:spPr>
          <a:xfrm>
            <a:off x="7237266" y="4029079"/>
            <a:ext cx="2857500" cy="2732809"/>
          </a:xfrm>
          <a:prstGeom prst="ellipse">
            <a:avLst/>
          </a:prstGeom>
          <a:ln>
            <a:noFill/>
          </a:ln>
          <a:effectLst>
            <a:softEdge rad="112500"/>
          </a:effectLst>
        </p:spPr>
      </p:pic>
      <p:pic>
        <p:nvPicPr>
          <p:cNvPr id="10" name="Imagen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501174185"/>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71160" y="3532626"/>
            <a:ext cx="2626331" cy="2544696"/>
          </a:xfrm>
          <a:prstGeom prst="rect">
            <a:avLst/>
          </a:prstGeom>
        </p:spPr>
      </p:pic>
      <p:sp>
        <p:nvSpPr>
          <p:cNvPr id="2" name="Rectángulo 1"/>
          <p:cNvSpPr/>
          <p:nvPr/>
        </p:nvSpPr>
        <p:spPr>
          <a:xfrm>
            <a:off x="1306912" y="593813"/>
            <a:ext cx="8693240" cy="4401205"/>
          </a:xfrm>
          <a:prstGeom prst="rect">
            <a:avLst/>
          </a:prstGeom>
        </p:spPr>
        <p:txBody>
          <a:bodyPr wrap="square">
            <a:spAutoFit/>
          </a:bodyPr>
          <a:lstStyle/>
          <a:p>
            <a:pPr algn="ctr"/>
            <a:r>
              <a:rPr lang="es-EC" sz="4000" i="1" dirty="0" smtClean="0">
                <a:latin typeface="Berlin Sans FB Demi" panose="020E0802020502020306" pitchFamily="34" charset="0"/>
              </a:rPr>
              <a:t>SANEAMIENTO AMBIENTAL</a:t>
            </a:r>
          </a:p>
          <a:p>
            <a:pPr algn="ctr"/>
            <a:r>
              <a:rPr lang="es-EC" sz="4000" dirty="0" smtClean="0">
                <a:latin typeface="Berlin Sans FB Demi" panose="020E0802020502020306" pitchFamily="34" charset="0"/>
              </a:rPr>
              <a:t>EL GAD PARROQUIAL CON EL OBJETIVO DE PRECAUTELAR LA SEGURIDAD DE LA CIUDADANÍA PLANIFICO VARIAS ACTIVIDADES DE CONSERVACIÓN DEL MEDIO AMBIENTE</a:t>
            </a:r>
            <a:endParaRPr lang="es-EC" sz="4000" dirty="0">
              <a:latin typeface="Berlin Sans FB Demi" panose="020E0802020502020306" pitchFamily="34" charset="0"/>
            </a:endParaRPr>
          </a:p>
        </p:txBody>
      </p:sp>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1291604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631739" y="79662"/>
            <a:ext cx="5642263" cy="1320800"/>
          </a:xfrm>
        </p:spPr>
        <p:txBody>
          <a:bodyPr>
            <a:normAutofit/>
          </a:bodyPr>
          <a:lstStyle/>
          <a:p>
            <a:pPr algn="ctr"/>
            <a:r>
              <a:rPr lang="es-ES" sz="2000" b="1" dirty="0" smtClean="0">
                <a:solidFill>
                  <a:schemeClr val="tx1"/>
                </a:solidFill>
                <a:latin typeface="Aharoni" panose="02010803020104030203" pitchFamily="2" charset="-79"/>
                <a:cs typeface="Aharoni" panose="02010803020104030203" pitchFamily="2" charset="-79"/>
              </a:rPr>
              <a:t>MANTENIMIENTO DE LOS CONTENEDORES DE LA BASURA DEL CASCO URBANO DE LA PARROQUIA </a:t>
            </a:r>
            <a:endParaRPr lang="es-ES" sz="2000" b="1" dirty="0">
              <a:solidFill>
                <a:schemeClr val="tx1"/>
              </a:solidFill>
              <a:latin typeface="Aharoni" panose="02010803020104030203" pitchFamily="2" charset="-79"/>
              <a:cs typeface="Aharoni" panose="02010803020104030203" pitchFamily="2" charset="-79"/>
            </a:endParaRPr>
          </a:p>
        </p:txBody>
      </p:sp>
      <p:sp>
        <p:nvSpPr>
          <p:cNvPr id="3" name="Marcador de contenido 2"/>
          <p:cNvSpPr>
            <a:spLocks noGrp="1"/>
          </p:cNvSpPr>
          <p:nvPr>
            <p:ph idx="1"/>
          </p:nvPr>
        </p:nvSpPr>
        <p:spPr>
          <a:xfrm>
            <a:off x="614988" y="1400462"/>
            <a:ext cx="3240039" cy="3880773"/>
          </a:xfrm>
        </p:spPr>
        <p:txBody>
          <a:bodyPr>
            <a:normAutofit fontScale="92500" lnSpcReduction="10000"/>
          </a:bodyPr>
          <a:lstStyle/>
          <a:p>
            <a:r>
              <a:rPr lang="es-ES" dirty="0" smtClean="0"/>
              <a:t>Con el objetivo de mantener un ambiente sano y seguro el GADPRM dio mantenimiento a los contenedores de basura del casco urbano de la parroquia.</a:t>
            </a:r>
          </a:p>
          <a:p>
            <a:r>
              <a:rPr lang="es-ES" dirty="0" smtClean="0"/>
              <a:t>Inversión: $345,00USD</a:t>
            </a:r>
            <a:endParaRPr lang="es-ES" dirty="0"/>
          </a:p>
        </p:txBody>
      </p:sp>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l="40657" r="19474"/>
          <a:stretch/>
        </p:blipFill>
        <p:spPr>
          <a:xfrm>
            <a:off x="4156364" y="1400462"/>
            <a:ext cx="5117638" cy="5228938"/>
          </a:xfrm>
          <a:prstGeom prst="ellipse">
            <a:avLst/>
          </a:prstGeom>
          <a:ln>
            <a:noFill/>
          </a:ln>
          <a:effectLst>
            <a:softEdge rad="112500"/>
          </a:effectLst>
        </p:spPr>
      </p:pic>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1526834504"/>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87435" y="1091046"/>
            <a:ext cx="3104895" cy="2961410"/>
          </a:xfrm>
          <a:prstGeom prst="ellipse">
            <a:avLst/>
          </a:prstGeom>
          <a:ln>
            <a:noFill/>
          </a:ln>
          <a:effectLst>
            <a:softEdge rad="112500"/>
          </a:effectLst>
        </p:spPr>
      </p:pic>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56045" y="1205346"/>
            <a:ext cx="2986718" cy="2847110"/>
          </a:xfrm>
          <a:prstGeom prst="ellipse">
            <a:avLst/>
          </a:prstGeom>
          <a:ln>
            <a:noFill/>
          </a:ln>
          <a:effectLst>
            <a:softEdge rad="112500"/>
          </a:effectLst>
        </p:spPr>
      </p:pic>
      <p:pic>
        <p:nvPicPr>
          <p:cNvPr id="5" name="Image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6423" y="1359640"/>
            <a:ext cx="3131239" cy="2692815"/>
          </a:xfrm>
          <a:prstGeom prst="ellipse">
            <a:avLst/>
          </a:prstGeom>
          <a:ln>
            <a:noFill/>
          </a:ln>
          <a:effectLst>
            <a:softEdge rad="112500"/>
          </a:effectLst>
        </p:spPr>
      </p:pic>
      <p:sp>
        <p:nvSpPr>
          <p:cNvPr id="6" name="CuadroTexto 5"/>
          <p:cNvSpPr txBox="1"/>
          <p:nvPr/>
        </p:nvSpPr>
        <p:spPr>
          <a:xfrm>
            <a:off x="2660072" y="177633"/>
            <a:ext cx="6615914" cy="523220"/>
          </a:xfrm>
          <a:prstGeom prst="rect">
            <a:avLst/>
          </a:prstGeom>
          <a:noFill/>
        </p:spPr>
        <p:txBody>
          <a:bodyPr wrap="none" rtlCol="0">
            <a:spAutoFit/>
          </a:bodyPr>
          <a:lstStyle/>
          <a:p>
            <a:r>
              <a:rPr lang="es-ES" sz="2800" dirty="0" smtClean="0">
                <a:latin typeface="Berlin Sans FB Demi" panose="020E0802020502020306" pitchFamily="34" charset="0"/>
              </a:rPr>
              <a:t>MINGA Y LIMPIEZA DE VÍAS Y RIVERAS </a:t>
            </a:r>
            <a:endParaRPr lang="es-ES" sz="2800" dirty="0">
              <a:latin typeface="Berlin Sans FB Demi" panose="020E0802020502020306" pitchFamily="34" charset="0"/>
            </a:endParaRPr>
          </a:p>
        </p:txBody>
      </p:sp>
      <p:pic>
        <p:nvPicPr>
          <p:cNvPr id="7" name="Imagen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87435" y="3979718"/>
            <a:ext cx="3104895" cy="2718646"/>
          </a:xfrm>
          <a:prstGeom prst="ellipse">
            <a:avLst/>
          </a:prstGeom>
          <a:ln>
            <a:noFill/>
          </a:ln>
          <a:effectLst>
            <a:softEdge rad="112500"/>
          </a:effectLst>
        </p:spPr>
      </p:pic>
      <p:pic>
        <p:nvPicPr>
          <p:cNvPr id="8" name="Imagen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6423" y="4052455"/>
            <a:ext cx="3131239" cy="2645910"/>
          </a:xfrm>
          <a:prstGeom prst="ellipse">
            <a:avLst/>
          </a:prstGeom>
          <a:ln>
            <a:noFill/>
          </a:ln>
          <a:effectLst>
            <a:softEdge rad="112500"/>
          </a:effectLst>
        </p:spPr>
      </p:pic>
      <p:pic>
        <p:nvPicPr>
          <p:cNvPr id="9" name="Imagen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56045" y="3979718"/>
            <a:ext cx="2986718" cy="2718645"/>
          </a:xfrm>
          <a:prstGeom prst="ellipse">
            <a:avLst/>
          </a:prstGeom>
          <a:ln>
            <a:noFill/>
          </a:ln>
          <a:effectLst>
            <a:softEdge rad="112500"/>
          </a:effectLst>
        </p:spPr>
      </p:pic>
      <p:pic>
        <p:nvPicPr>
          <p:cNvPr id="11" name="Imagen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642764" y="1359640"/>
            <a:ext cx="2410692" cy="4480052"/>
          </a:xfrm>
          <a:prstGeom prst="ellipse">
            <a:avLst/>
          </a:prstGeom>
          <a:ln>
            <a:noFill/>
          </a:ln>
          <a:effectLst>
            <a:softEdge rad="112500"/>
          </a:effectLst>
        </p:spPr>
      </p:pic>
      <p:pic>
        <p:nvPicPr>
          <p:cNvPr id="13" name="Imagen 1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3178928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670464" y="229860"/>
            <a:ext cx="6567053" cy="1320800"/>
          </a:xfrm>
        </p:spPr>
        <p:txBody>
          <a:bodyPr>
            <a:noAutofit/>
          </a:bodyPr>
          <a:lstStyle/>
          <a:p>
            <a:pPr algn="ctr"/>
            <a:r>
              <a:rPr lang="es-EC" sz="3800" dirty="0" smtClean="0">
                <a:solidFill>
                  <a:schemeClr val="tx1"/>
                </a:solidFill>
                <a:latin typeface="Berlin Sans FB Demi" panose="020E0802020502020306" pitchFamily="34" charset="0"/>
              </a:rPr>
              <a:t>ADECUACIÓN DEL CEMENTERIO PARROQUIAL </a:t>
            </a:r>
            <a:endParaRPr lang="es-EC" sz="3800" dirty="0">
              <a:solidFill>
                <a:schemeClr val="tx1"/>
              </a:solidFill>
              <a:latin typeface="Berlin Sans FB Demi" panose="020E0802020502020306" pitchFamily="34" charset="0"/>
            </a:endParaRPr>
          </a:p>
        </p:txBody>
      </p:sp>
      <p:sp>
        <p:nvSpPr>
          <p:cNvPr id="3" name="Marcador de contenido 2"/>
          <p:cNvSpPr>
            <a:spLocks noGrp="1"/>
          </p:cNvSpPr>
          <p:nvPr>
            <p:ph sz="half" idx="1"/>
          </p:nvPr>
        </p:nvSpPr>
        <p:spPr>
          <a:xfrm>
            <a:off x="176645" y="2160589"/>
            <a:ext cx="2909455" cy="2193202"/>
          </a:xfrm>
        </p:spPr>
        <p:txBody>
          <a:bodyPr>
            <a:normAutofit fontScale="92500" lnSpcReduction="20000"/>
          </a:bodyPr>
          <a:lstStyle/>
          <a:p>
            <a:r>
              <a:rPr lang="es-ES" dirty="0" smtClean="0"/>
              <a:t>Limpieza y pintada de la fachada externa del cementerio parroquial.</a:t>
            </a:r>
          </a:p>
          <a:p>
            <a:r>
              <a:rPr lang="es-ES" dirty="0" smtClean="0"/>
              <a:t>Inversión: $805,75USD</a:t>
            </a:r>
            <a:endParaRPr lang="es-ES" dirty="0"/>
          </a:p>
        </p:txBody>
      </p:sp>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02128" y="3803072"/>
            <a:ext cx="3034790" cy="3054928"/>
          </a:xfrm>
          <a:prstGeom prst="ellipse">
            <a:avLst/>
          </a:prstGeom>
          <a:ln>
            <a:noFill/>
          </a:ln>
          <a:effectLst>
            <a:softEdge rad="112500"/>
          </a:effectLst>
        </p:spPr>
      </p:pic>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42509" y="1922319"/>
            <a:ext cx="3906981" cy="4187536"/>
          </a:xfrm>
          <a:prstGeom prst="ellipse">
            <a:avLst/>
          </a:prstGeom>
          <a:ln>
            <a:noFill/>
          </a:ln>
          <a:effectLst>
            <a:softEdge rad="112500"/>
          </a:effectLst>
        </p:spPr>
      </p:pic>
      <p:pic>
        <p:nvPicPr>
          <p:cNvPr id="8" name="Imagen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88831" y="1780520"/>
            <a:ext cx="3768436" cy="4187536"/>
          </a:xfrm>
          <a:prstGeom prst="ellipse">
            <a:avLst/>
          </a:prstGeom>
          <a:ln>
            <a:noFill/>
          </a:ln>
          <a:effectLst>
            <a:softEdge rad="112500"/>
          </a:effectLst>
        </p:spPr>
      </p:pic>
      <p:pic>
        <p:nvPicPr>
          <p:cNvPr id="10" name="Imagen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8363717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940627" y="229860"/>
            <a:ext cx="6494318" cy="1320800"/>
          </a:xfrm>
        </p:spPr>
        <p:txBody>
          <a:bodyPr>
            <a:noAutofit/>
          </a:bodyPr>
          <a:lstStyle/>
          <a:p>
            <a:pPr algn="ctr"/>
            <a:r>
              <a:rPr lang="es-EC" sz="2800" dirty="0" smtClean="0">
                <a:solidFill>
                  <a:schemeClr val="tx1"/>
                </a:solidFill>
                <a:latin typeface="Algerian" panose="04020705040A02060702" pitchFamily="82" charset="0"/>
              </a:rPr>
              <a:t>    </a:t>
            </a:r>
            <a:r>
              <a:rPr lang="es-EC" sz="2800" dirty="0" smtClean="0">
                <a:solidFill>
                  <a:schemeClr val="tx1"/>
                </a:solidFill>
                <a:latin typeface="Berlin Sans FB Demi" panose="020E0802020502020306" pitchFamily="34" charset="0"/>
              </a:rPr>
              <a:t>MEJORAMIENTO DEL ORNATO DEL PARQUE CENTRAL </a:t>
            </a:r>
            <a:endParaRPr lang="es-EC" sz="2800" dirty="0">
              <a:solidFill>
                <a:schemeClr val="tx1"/>
              </a:solidFill>
              <a:latin typeface="Berlin Sans FB Demi" panose="020E0802020502020306" pitchFamily="34" charset="0"/>
            </a:endParaRPr>
          </a:p>
        </p:txBody>
      </p:sp>
      <p:pic>
        <p:nvPicPr>
          <p:cNvPr id="5" name="Marcador de contenido 4"/>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3262140" y="1741883"/>
            <a:ext cx="4183062" cy="4167475"/>
          </a:xfrm>
          <a:prstGeom prst="ellipse">
            <a:avLst/>
          </a:prstGeom>
          <a:ln>
            <a:noFill/>
          </a:ln>
          <a:effectLst>
            <a:softEdge rad="112500"/>
          </a:effectLst>
        </p:spPr>
      </p:pic>
      <p:sp>
        <p:nvSpPr>
          <p:cNvPr id="9" name="Marcador de contenido 8"/>
          <p:cNvSpPr>
            <a:spLocks noGrp="1"/>
          </p:cNvSpPr>
          <p:nvPr>
            <p:ph sz="half" idx="2"/>
          </p:nvPr>
        </p:nvSpPr>
        <p:spPr>
          <a:xfrm>
            <a:off x="301337" y="2032982"/>
            <a:ext cx="2856730" cy="2435110"/>
          </a:xfrm>
        </p:spPr>
        <p:txBody>
          <a:bodyPr>
            <a:normAutofit lnSpcReduction="10000"/>
          </a:bodyPr>
          <a:lstStyle/>
          <a:p>
            <a:r>
              <a:rPr lang="es-ES" dirty="0" smtClean="0"/>
              <a:t>Adecuación y pintada del parque central de la parroquia.</a:t>
            </a:r>
          </a:p>
          <a:p>
            <a:r>
              <a:rPr lang="es-ES" dirty="0" smtClean="0"/>
              <a:t>Inversión: $972,10USD</a:t>
            </a:r>
            <a:endParaRPr lang="es-ES" dirty="0"/>
          </a:p>
        </p:txBody>
      </p:sp>
      <p:pic>
        <p:nvPicPr>
          <p:cNvPr id="4" name="Imagen 3"/>
          <p:cNvPicPr>
            <a:picLocks noChangeAspect="1"/>
          </p:cNvPicPr>
          <p:nvPr/>
        </p:nvPicPr>
        <p:blipFill>
          <a:blip r:embed="rId4"/>
          <a:stretch>
            <a:fillRect/>
          </a:stretch>
        </p:blipFill>
        <p:spPr>
          <a:xfrm>
            <a:off x="7580117" y="1741882"/>
            <a:ext cx="3901837" cy="4167475"/>
          </a:xfrm>
          <a:prstGeom prst="ellipse">
            <a:avLst/>
          </a:prstGeom>
          <a:ln>
            <a:noFill/>
          </a:ln>
          <a:effectLst>
            <a:softEdge rad="112500"/>
          </a:effectLst>
        </p:spPr>
      </p:pic>
      <p:pic>
        <p:nvPicPr>
          <p:cNvPr id="8" name="Imagen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9946619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1724892" y="723899"/>
            <a:ext cx="7663410" cy="5562601"/>
          </a:xfrm>
        </p:spPr>
        <p:txBody>
          <a:bodyPr>
            <a:noAutofit/>
          </a:bodyPr>
          <a:lstStyle/>
          <a:p>
            <a:pPr algn="ctr"/>
            <a:r>
              <a:rPr lang="es-EC" dirty="0" smtClean="0">
                <a:solidFill>
                  <a:schemeClr val="tx1"/>
                </a:solidFill>
                <a:latin typeface="Berlin Sans FB Demi" panose="020E0802020502020306" pitchFamily="34" charset="0"/>
              </a:rPr>
              <a:t>SEGURIDAD CIUDADANA </a:t>
            </a:r>
            <a:br>
              <a:rPr lang="es-EC" dirty="0" smtClean="0">
                <a:solidFill>
                  <a:schemeClr val="tx1"/>
                </a:solidFill>
                <a:latin typeface="Berlin Sans FB Demi" panose="020E0802020502020306" pitchFamily="34" charset="0"/>
              </a:rPr>
            </a:br>
            <a:r>
              <a:rPr lang="es-EC" dirty="0" smtClean="0">
                <a:solidFill>
                  <a:schemeClr val="tx1"/>
                </a:solidFill>
                <a:latin typeface="Berlin Sans FB Demi" panose="020E0802020502020306" pitchFamily="34" charset="0"/>
              </a:rPr>
              <a:t>EL GADPRM CON EL AFÁN DE BRINDAR SEGURIDAD A LA CIUDADANÍA EJECUTO TRABAJOS DE MANTENIMIENTO DE LAS CÁMARAS DE VIDEO- VIJILANCIA </a:t>
            </a:r>
            <a:br>
              <a:rPr lang="es-EC" dirty="0" smtClean="0">
                <a:solidFill>
                  <a:schemeClr val="tx1"/>
                </a:solidFill>
                <a:latin typeface="Berlin Sans FB Demi" panose="020E0802020502020306" pitchFamily="34" charset="0"/>
              </a:rPr>
            </a:br>
            <a:r>
              <a:rPr lang="es-EC" dirty="0" smtClean="0">
                <a:solidFill>
                  <a:schemeClr val="tx1"/>
                </a:solidFill>
                <a:latin typeface="Berlin Sans FB Demi" panose="020E0802020502020306" pitchFamily="34" charset="0"/>
              </a:rPr>
              <a:t> </a:t>
            </a:r>
            <a:endParaRPr lang="es-EC" dirty="0">
              <a:solidFill>
                <a:schemeClr val="tx1"/>
              </a:solidFill>
              <a:latin typeface="Berlin Sans FB Demi" panose="020E0802020502020306" pitchFamily="34" charset="0"/>
            </a:endParaRPr>
          </a:p>
        </p:txBody>
      </p:sp>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732440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ítulo 5"/>
          <p:cNvSpPr>
            <a:spLocks noGrp="1"/>
          </p:cNvSpPr>
          <p:nvPr>
            <p:ph type="title"/>
          </p:nvPr>
        </p:nvSpPr>
        <p:spPr>
          <a:xfrm>
            <a:off x="3002972" y="299832"/>
            <a:ext cx="6138487" cy="1450646"/>
          </a:xfrm>
        </p:spPr>
        <p:txBody>
          <a:bodyPr>
            <a:normAutofit/>
          </a:bodyPr>
          <a:lstStyle/>
          <a:p>
            <a:pPr algn="ctr"/>
            <a:r>
              <a:rPr lang="es-ES" sz="3200" dirty="0" smtClean="0">
                <a:solidFill>
                  <a:schemeClr val="tx1"/>
                </a:solidFill>
                <a:latin typeface="Berlin Sans FB Demi" panose="020E0802020502020306" pitchFamily="34" charset="0"/>
              </a:rPr>
              <a:t>MANTENIMIENTO DE LAS CÁMARAS DE SEGURIDAD </a:t>
            </a:r>
            <a:endParaRPr lang="es-ES" sz="3200" dirty="0">
              <a:solidFill>
                <a:schemeClr val="tx1"/>
              </a:solidFill>
              <a:latin typeface="Berlin Sans FB Demi" panose="020E0802020502020306" pitchFamily="34" charset="0"/>
            </a:endParaRPr>
          </a:p>
        </p:txBody>
      </p:sp>
      <p:pic>
        <p:nvPicPr>
          <p:cNvPr id="7" name="Marcador de contenido 6"/>
          <p:cNvPicPr>
            <a:picLocks noGrp="1" noChangeAspect="1"/>
          </p:cNvPicPr>
          <p:nvPr>
            <p:ph sz="half" idx="1"/>
          </p:nvPr>
        </p:nvPicPr>
        <p:blipFill rotWithShape="1">
          <a:blip r:embed="rId3" cstate="print">
            <a:extLst>
              <a:ext uri="{28A0092B-C50C-407E-A947-70E740481C1C}">
                <a14:useLocalDpi xmlns:a14="http://schemas.microsoft.com/office/drawing/2010/main" val="0"/>
              </a:ext>
            </a:extLst>
          </a:blip>
          <a:stretch/>
        </p:blipFill>
        <p:spPr>
          <a:xfrm>
            <a:off x="3002973" y="2050310"/>
            <a:ext cx="4457700" cy="4344633"/>
          </a:xfrm>
          <a:prstGeom prst="ellipse">
            <a:avLst/>
          </a:prstGeom>
          <a:ln>
            <a:noFill/>
          </a:ln>
          <a:effectLst>
            <a:softEdge rad="112500"/>
          </a:effectLst>
        </p:spPr>
      </p:pic>
      <p:sp>
        <p:nvSpPr>
          <p:cNvPr id="4" name="Marcador de contenido 3"/>
          <p:cNvSpPr>
            <a:spLocks noGrp="1"/>
          </p:cNvSpPr>
          <p:nvPr>
            <p:ph sz="half" idx="2"/>
          </p:nvPr>
        </p:nvSpPr>
        <p:spPr>
          <a:xfrm>
            <a:off x="134177" y="2025510"/>
            <a:ext cx="3006331" cy="2608838"/>
          </a:xfrm>
        </p:spPr>
        <p:txBody>
          <a:bodyPr/>
          <a:lstStyle/>
          <a:p>
            <a:r>
              <a:rPr lang="es-ES" dirty="0" smtClean="0"/>
              <a:t>Mantenimiento y reparación de las cámaras de video-vigilancia.</a:t>
            </a:r>
          </a:p>
          <a:p>
            <a:r>
              <a:rPr lang="es-ES" dirty="0" smtClean="0"/>
              <a:t>Inversión: $403,20USD</a:t>
            </a:r>
            <a:endParaRPr lang="es-ES" dirty="0"/>
          </a:p>
        </p:txBody>
      </p:sp>
      <p:pic>
        <p:nvPicPr>
          <p:cNvPr id="8" name="Imagen 7"/>
          <p:cNvPicPr>
            <a:picLocks noChangeAspect="1"/>
          </p:cNvPicPr>
          <p:nvPr/>
        </p:nvPicPr>
        <p:blipFill rotWithShape="1">
          <a:blip r:embed="rId4">
            <a:extLst>
              <a:ext uri="{28A0092B-C50C-407E-A947-70E740481C1C}">
                <a14:useLocalDpi xmlns:a14="http://schemas.microsoft.com/office/drawing/2010/main" val="0"/>
              </a:ext>
            </a:extLst>
          </a:blip>
          <a:srcRect l="61262" b="35463"/>
          <a:stretch/>
        </p:blipFill>
        <p:spPr>
          <a:xfrm>
            <a:off x="7460673" y="1750478"/>
            <a:ext cx="4229099" cy="4644465"/>
          </a:xfrm>
          <a:prstGeom prst="ellipse">
            <a:avLst/>
          </a:prstGeom>
          <a:ln>
            <a:noFill/>
          </a:ln>
          <a:effectLst>
            <a:softEdge rad="112500"/>
          </a:effectLst>
        </p:spPr>
      </p:pic>
      <p:pic>
        <p:nvPicPr>
          <p:cNvPr id="10" name="Imagen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815417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6354" y="2124266"/>
            <a:ext cx="3605646" cy="3856345"/>
          </a:xfrm>
          <a:prstGeom prst="ellipse">
            <a:avLst/>
          </a:prstGeom>
          <a:ln>
            <a:noFill/>
          </a:ln>
          <a:effectLst>
            <a:softEdge rad="112500"/>
          </a:effectLst>
        </p:spPr>
      </p:pic>
      <p:sp>
        <p:nvSpPr>
          <p:cNvPr id="4" name="Rectángulo 3"/>
          <p:cNvSpPr/>
          <p:nvPr/>
        </p:nvSpPr>
        <p:spPr>
          <a:xfrm>
            <a:off x="1953491" y="174150"/>
            <a:ext cx="8216954" cy="5632311"/>
          </a:xfrm>
          <a:prstGeom prst="rect">
            <a:avLst/>
          </a:prstGeom>
        </p:spPr>
        <p:txBody>
          <a:bodyPr wrap="square">
            <a:spAutoFit/>
          </a:bodyPr>
          <a:lstStyle/>
          <a:p>
            <a:pPr algn="ctr"/>
            <a:r>
              <a:rPr lang="es-EC" sz="3600" i="1" dirty="0" smtClean="0">
                <a:latin typeface="Berlin Sans FB Demi" panose="020E0802020502020306" pitchFamily="34" charset="0"/>
                <a:cs typeface="Times New Roman" panose="02020603050405020304" pitchFamily="18" charset="0"/>
              </a:rPr>
              <a:t>FOMENTO PRODUCTIVO</a:t>
            </a:r>
          </a:p>
          <a:p>
            <a:pPr algn="ctr"/>
            <a:r>
              <a:rPr lang="es-EC" sz="3600" dirty="0" smtClean="0">
                <a:latin typeface="Berlin Sans FB Demi" panose="020E0802020502020306" pitchFamily="34" charset="0"/>
                <a:cs typeface="Times New Roman" panose="02020603050405020304" pitchFamily="18" charset="0"/>
              </a:rPr>
              <a:t>EL GAD PARROQUIAL CON EL AFÁN DE INCENTIVAR LA PRODUCCIÓN Y MEJORAR LOS INGRESOS ECONÓMICOS DE LAS FAMILIAS MULALILLENSES EN COORDINACIÓN CON EL GAD PROVINCIAL EJECUTO CAMPAÑAS DE VITAMINIZACIÓN Y DESPARASITACIÓN AL GANADO VACUNO DE LA POBLACIÓN. </a:t>
            </a:r>
          </a:p>
        </p:txBody>
      </p:sp>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977223071"/>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865" y="955736"/>
            <a:ext cx="3251932" cy="2716225"/>
          </a:xfrm>
          <a:prstGeom prst="ellipse">
            <a:avLst/>
          </a:prstGeom>
          <a:ln>
            <a:noFill/>
          </a:ln>
          <a:effectLst>
            <a:softEdge rad="112500"/>
          </a:effectLst>
        </p:spPr>
      </p:pic>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3027" y="977307"/>
            <a:ext cx="2951544" cy="2673082"/>
          </a:xfrm>
          <a:prstGeom prst="ellipse">
            <a:avLst/>
          </a:prstGeom>
          <a:ln>
            <a:noFill/>
          </a:ln>
          <a:effectLst>
            <a:softEdge rad="112500"/>
          </a:effectLst>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46496" y="725271"/>
            <a:ext cx="3113590" cy="2716224"/>
          </a:xfrm>
          <a:prstGeom prst="ellipse">
            <a:avLst/>
          </a:prstGeom>
          <a:ln>
            <a:noFill/>
          </a:ln>
          <a:effectLst>
            <a:softEdge rad="112500"/>
          </a:effectLst>
        </p:spPr>
      </p:pic>
      <p:pic>
        <p:nvPicPr>
          <p:cNvPr id="9" name="Imagen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51562" y="3749103"/>
            <a:ext cx="2916529" cy="2674845"/>
          </a:xfrm>
          <a:prstGeom prst="ellipse">
            <a:avLst/>
          </a:prstGeom>
          <a:ln>
            <a:noFill/>
          </a:ln>
          <a:effectLst>
            <a:softEdge rad="112500"/>
          </a:effectLst>
        </p:spPr>
      </p:pic>
      <p:pic>
        <p:nvPicPr>
          <p:cNvPr id="10" name="Imagen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76973" y="3649518"/>
            <a:ext cx="2923652" cy="2874013"/>
          </a:xfrm>
          <a:prstGeom prst="ellipse">
            <a:avLst/>
          </a:prstGeom>
          <a:ln>
            <a:noFill/>
          </a:ln>
          <a:effectLst>
            <a:softEdge rad="112500"/>
          </a:effectLst>
        </p:spPr>
      </p:pic>
      <p:pic>
        <p:nvPicPr>
          <p:cNvPr id="11" name="Imagen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02336" y="3671961"/>
            <a:ext cx="2855659" cy="2711476"/>
          </a:xfrm>
          <a:prstGeom prst="ellipse">
            <a:avLst/>
          </a:prstGeom>
          <a:ln>
            <a:noFill/>
          </a:ln>
          <a:effectLst>
            <a:softEdge rad="112500"/>
          </a:effectLst>
        </p:spPr>
      </p:pic>
      <p:sp>
        <p:nvSpPr>
          <p:cNvPr id="2" name="Título 1"/>
          <p:cNvSpPr>
            <a:spLocks noGrp="1"/>
          </p:cNvSpPr>
          <p:nvPr>
            <p:ph type="title"/>
          </p:nvPr>
        </p:nvSpPr>
        <p:spPr>
          <a:xfrm>
            <a:off x="2899063" y="101027"/>
            <a:ext cx="6925657" cy="1320800"/>
          </a:xfrm>
        </p:spPr>
        <p:txBody>
          <a:bodyPr>
            <a:normAutofit/>
          </a:bodyPr>
          <a:lstStyle/>
          <a:p>
            <a:pPr algn="ctr"/>
            <a:r>
              <a:rPr lang="es-ES" sz="2800" dirty="0" smtClean="0">
                <a:solidFill>
                  <a:schemeClr val="tx1"/>
                </a:solidFill>
                <a:latin typeface="Berlin Sans FB Demi" panose="020E0802020502020306" pitchFamily="34" charset="0"/>
              </a:rPr>
              <a:t>APOYO DE LAS AUTORIDADES PARA EL DESARROLLO DE LA CAMPAÑA </a:t>
            </a:r>
            <a:endParaRPr lang="es-ES" sz="2800" dirty="0">
              <a:solidFill>
                <a:schemeClr val="tx1"/>
              </a:solidFill>
              <a:latin typeface="Berlin Sans FB Demi" panose="020E0802020502020306" pitchFamily="34" charset="0"/>
            </a:endParaRPr>
          </a:p>
        </p:txBody>
      </p:sp>
      <p:pic>
        <p:nvPicPr>
          <p:cNvPr id="13" name="Imagen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44248471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redondeado 3"/>
          <p:cNvSpPr/>
          <p:nvPr/>
        </p:nvSpPr>
        <p:spPr>
          <a:xfrm>
            <a:off x="1797627" y="810491"/>
            <a:ext cx="7959436" cy="5403273"/>
          </a:xfrm>
          <a:prstGeom prst="roundRect">
            <a:avLst/>
          </a:prstGeom>
          <a:ln w="381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s-EC" sz="3000" dirty="0" smtClean="0">
                <a:latin typeface="Berlin Sans FB Demi" panose="020E0802020502020306" pitchFamily="34" charset="0"/>
              </a:rPr>
              <a:t>VIALIDAD </a:t>
            </a:r>
          </a:p>
          <a:p>
            <a:pPr algn="ctr"/>
            <a:r>
              <a:rPr lang="es-EC" sz="3000" dirty="0" smtClean="0">
                <a:latin typeface="Berlin Sans FB Demi" panose="020E0802020502020306" pitchFamily="34" charset="0"/>
              </a:rPr>
              <a:t>EL GAD PARROQUIAL MULALILLO CON EL OBJETIVO DE BRINDAR UN SERVICIO DE CALIDAD EJECUTO LOS TRABAJOS DE MANTENIMIENTO DE LAS VÍAS PRIMARIAS Y SECUNDARIAS DE LA PARROQUIA MULALILLO  TRABAJO EJECUTADO EN COORDINACIÓN CON EL GAD PARROQUIAL MULALILLO, GAD PROVINCIAL DE COTOPAXI Y GAD CANTONAL DE SALCEDO </a:t>
            </a:r>
          </a:p>
        </p:txBody>
      </p:sp>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17564330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8871" y="1782893"/>
            <a:ext cx="3970116" cy="3891131"/>
          </a:xfrm>
          <a:prstGeom prst="ellipse">
            <a:avLst/>
          </a:prstGeom>
          <a:ln>
            <a:noFill/>
          </a:ln>
          <a:effectLst>
            <a:softEdge rad="112500"/>
          </a:effectLst>
        </p:spPr>
      </p:pic>
      <p:sp>
        <p:nvSpPr>
          <p:cNvPr id="2" name="Rectángulo 1"/>
          <p:cNvSpPr/>
          <p:nvPr/>
        </p:nvSpPr>
        <p:spPr>
          <a:xfrm>
            <a:off x="73977" y="1306662"/>
            <a:ext cx="3500860" cy="4216539"/>
          </a:xfrm>
          <a:prstGeom prst="rect">
            <a:avLst/>
          </a:prstGeom>
        </p:spPr>
        <p:txBody>
          <a:bodyPr wrap="square">
            <a:spAutoFit/>
          </a:bodyPr>
          <a:lstStyle/>
          <a:p>
            <a:pPr marL="342900" indent="-342900" algn="just">
              <a:buFont typeface="Arial" panose="020B0604020202020204" pitchFamily="34" charset="0"/>
              <a:buChar char="•"/>
            </a:pPr>
            <a:r>
              <a:rPr lang="es-EC" sz="2200" dirty="0" smtClean="0">
                <a:latin typeface="Times New Roman" panose="02020603050405020304" pitchFamily="18" charset="0"/>
                <a:cs typeface="Times New Roman" panose="02020603050405020304" pitchFamily="18" charset="0"/>
              </a:rPr>
              <a:t>Mantenimiento de 7 Kl. De vías en toda la parroquia </a:t>
            </a:r>
          </a:p>
          <a:p>
            <a:pPr algn="just"/>
            <a:r>
              <a:rPr lang="es-EC" sz="2200" dirty="0" smtClean="0">
                <a:latin typeface="Times New Roman" panose="02020603050405020304" pitchFamily="18" charset="0"/>
                <a:cs typeface="Times New Roman" panose="02020603050405020304" pitchFamily="18" charset="0"/>
              </a:rPr>
              <a:t>Inversión GADPRM:</a:t>
            </a:r>
          </a:p>
          <a:p>
            <a:pPr algn="just"/>
            <a:r>
              <a:rPr lang="es-EC" sz="2200" dirty="0" smtClean="0">
                <a:latin typeface="Times New Roman" panose="02020603050405020304" pitchFamily="18" charset="0"/>
                <a:cs typeface="Times New Roman" panose="02020603050405020304" pitchFamily="18" charset="0"/>
              </a:rPr>
              <a:t>Combustible y Lubricantes:  $2.468,63USD</a:t>
            </a:r>
          </a:p>
          <a:p>
            <a:pPr algn="just"/>
            <a:r>
              <a:rPr lang="es-EC" sz="2200" dirty="0" smtClean="0">
                <a:latin typeface="Times New Roman" panose="02020603050405020304" pitchFamily="18" charset="0"/>
                <a:cs typeface="Times New Roman" panose="02020603050405020304" pitchFamily="18" charset="0"/>
              </a:rPr>
              <a:t>Repuestos y Reparaciones:</a:t>
            </a:r>
          </a:p>
          <a:p>
            <a:pPr algn="just"/>
            <a:r>
              <a:rPr lang="es-EC" sz="2200" dirty="0" smtClean="0">
                <a:latin typeface="Times New Roman" panose="02020603050405020304" pitchFamily="18" charset="0"/>
                <a:cs typeface="Times New Roman" panose="02020603050405020304" pitchFamily="18" charset="0"/>
              </a:rPr>
              <a:t>$10.186,65</a:t>
            </a:r>
          </a:p>
          <a:p>
            <a:pPr algn="just"/>
            <a:r>
              <a:rPr lang="es-EC" sz="2200" dirty="0" smtClean="0">
                <a:latin typeface="Times New Roman" panose="02020603050405020304" pitchFamily="18" charset="0"/>
                <a:cs typeface="Times New Roman" panose="02020603050405020304" pitchFamily="18" charset="0"/>
              </a:rPr>
              <a:t>Sueldo Operador maquinaria: $9.632,80USD </a:t>
            </a:r>
          </a:p>
          <a:p>
            <a:pPr marL="342900" indent="-342900" algn="just">
              <a:buFont typeface="Wingdings" panose="05000000000000000000" pitchFamily="2" charset="2"/>
              <a:buChar char="v"/>
            </a:pPr>
            <a:r>
              <a:rPr lang="es-EC" sz="2400" b="1" dirty="0" smtClean="0">
                <a:latin typeface="Times New Roman" panose="02020603050405020304" pitchFamily="18" charset="0"/>
                <a:cs typeface="Times New Roman" panose="02020603050405020304" pitchFamily="18" charset="0"/>
              </a:rPr>
              <a:t>Inversión Total: $22.288,08USD</a:t>
            </a:r>
          </a:p>
        </p:txBody>
      </p:sp>
      <p:sp>
        <p:nvSpPr>
          <p:cNvPr id="3" name="Rectángulo 2"/>
          <p:cNvSpPr/>
          <p:nvPr/>
        </p:nvSpPr>
        <p:spPr>
          <a:xfrm>
            <a:off x="5137551" y="5515734"/>
            <a:ext cx="3260014" cy="830997"/>
          </a:xfrm>
          <a:prstGeom prst="rect">
            <a:avLst/>
          </a:prstGeom>
        </p:spPr>
        <p:txBody>
          <a:bodyPr wrap="square">
            <a:spAutoFit/>
          </a:bodyPr>
          <a:lstStyle/>
          <a:p>
            <a:pPr algn="ctr"/>
            <a:r>
              <a:rPr lang="es-EC" sz="2400" b="1" dirty="0" smtClean="0">
                <a:solidFill>
                  <a:schemeClr val="accent6">
                    <a:lumMod val="50000"/>
                  </a:schemeClr>
                </a:solidFill>
                <a:latin typeface="Times New Roman" panose="02020603050405020304" pitchFamily="18" charset="0"/>
                <a:cs typeface="Times New Roman" panose="02020603050405020304" pitchFamily="18" charset="0"/>
              </a:rPr>
              <a:t>Mantenimiento de las vías del Barrio Salatilin</a:t>
            </a:r>
            <a:endParaRPr lang="es-EC" sz="24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8" name="Imagen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63810" y="3495553"/>
            <a:ext cx="3450907" cy="2995449"/>
          </a:xfrm>
          <a:prstGeom prst="ellipse">
            <a:avLst/>
          </a:prstGeom>
          <a:ln>
            <a:noFill/>
          </a:ln>
          <a:effectLst>
            <a:softEdge rad="112500"/>
          </a:effectLst>
        </p:spPr>
      </p:pic>
      <p:pic>
        <p:nvPicPr>
          <p:cNvPr id="10" name="Imagen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79380" y="179799"/>
            <a:ext cx="3564788" cy="3315754"/>
          </a:xfrm>
          <a:prstGeom prst="ellipse">
            <a:avLst/>
          </a:prstGeom>
          <a:ln>
            <a:noFill/>
          </a:ln>
          <a:effectLst>
            <a:softEdge rad="112500"/>
          </a:effectLst>
        </p:spPr>
      </p:pic>
      <p:sp>
        <p:nvSpPr>
          <p:cNvPr id="5" name="Título 4"/>
          <p:cNvSpPr>
            <a:spLocks noGrp="1"/>
          </p:cNvSpPr>
          <p:nvPr>
            <p:ph type="title"/>
          </p:nvPr>
        </p:nvSpPr>
        <p:spPr>
          <a:xfrm>
            <a:off x="2826328" y="170295"/>
            <a:ext cx="5709920" cy="889578"/>
          </a:xfrm>
        </p:spPr>
        <p:txBody>
          <a:bodyPr>
            <a:normAutofit fontScale="90000"/>
          </a:bodyPr>
          <a:lstStyle/>
          <a:p>
            <a:pPr algn="ctr"/>
            <a:r>
              <a:rPr lang="es-ES" dirty="0" smtClean="0">
                <a:solidFill>
                  <a:schemeClr val="tx1"/>
                </a:solidFill>
                <a:latin typeface="Berlin Sans FB Demi" panose="020E0802020502020306" pitchFamily="34" charset="0"/>
              </a:rPr>
              <a:t>MANTENIMIENTO DE VÍAS </a:t>
            </a:r>
            <a:endParaRPr lang="es-ES" dirty="0">
              <a:solidFill>
                <a:schemeClr val="tx1"/>
              </a:solidFill>
              <a:latin typeface="Berlin Sans FB Demi" panose="020E0802020502020306" pitchFamily="34" charset="0"/>
            </a:endParaRPr>
          </a:p>
        </p:txBody>
      </p:sp>
      <p:pic>
        <p:nvPicPr>
          <p:cNvPr id="12" name="Imagen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53616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Rectángulo 13"/>
          <p:cNvSpPr/>
          <p:nvPr/>
        </p:nvSpPr>
        <p:spPr>
          <a:xfrm>
            <a:off x="6980275" y="5087256"/>
            <a:ext cx="1965421" cy="954107"/>
          </a:xfrm>
          <a:prstGeom prst="rect">
            <a:avLst/>
          </a:prstGeom>
        </p:spPr>
        <p:txBody>
          <a:bodyPr wrap="square">
            <a:spAutoFit/>
          </a:bodyPr>
          <a:lstStyle/>
          <a:p>
            <a:pPr algn="ctr"/>
            <a:r>
              <a:rPr lang="es-EC" sz="1400" b="1" dirty="0" smtClean="0">
                <a:solidFill>
                  <a:schemeClr val="bg1"/>
                </a:solidFill>
                <a:latin typeface="Times New Roman" panose="02020603050405020304" pitchFamily="18" charset="0"/>
                <a:cs typeface="Times New Roman" panose="02020603050405020304" pitchFamily="18" charset="0"/>
              </a:rPr>
              <a:t>Adoquinado </a:t>
            </a:r>
            <a:r>
              <a:rPr lang="es-EC" sz="1400" b="1" dirty="0">
                <a:solidFill>
                  <a:schemeClr val="bg1"/>
                </a:solidFill>
                <a:latin typeface="Times New Roman" panose="02020603050405020304" pitchFamily="18" charset="0"/>
                <a:cs typeface="Times New Roman" panose="02020603050405020304" pitchFamily="18" charset="0"/>
              </a:rPr>
              <a:t>Calle 10 de Agosto </a:t>
            </a:r>
            <a:r>
              <a:rPr lang="es-EC" sz="1400" b="1" dirty="0" smtClean="0">
                <a:solidFill>
                  <a:schemeClr val="bg1"/>
                </a:solidFill>
                <a:latin typeface="Times New Roman" panose="02020603050405020304" pitchFamily="18" charset="0"/>
                <a:cs typeface="Times New Roman" panose="02020603050405020304" pitchFamily="18" charset="0"/>
              </a:rPr>
              <a:t>II Etapa, Sub Centro de Salud </a:t>
            </a:r>
            <a:r>
              <a:rPr lang="es-EC" sz="1400" b="1" dirty="0">
                <a:solidFill>
                  <a:schemeClr val="bg1"/>
                </a:solidFill>
                <a:latin typeface="Times New Roman" panose="02020603050405020304" pitchFamily="18" charset="0"/>
                <a:cs typeface="Times New Roman" panose="02020603050405020304" pitchFamily="18" charset="0"/>
              </a:rPr>
              <a:t>S</a:t>
            </a:r>
            <a:r>
              <a:rPr lang="es-EC" sz="1400" b="1" dirty="0" smtClean="0">
                <a:solidFill>
                  <a:schemeClr val="bg1"/>
                </a:solidFill>
                <a:latin typeface="Times New Roman" panose="02020603050405020304" pitchFamily="18" charset="0"/>
                <a:cs typeface="Times New Roman" panose="02020603050405020304" pitchFamily="18" charset="0"/>
              </a:rPr>
              <a:t>an </a:t>
            </a:r>
            <a:r>
              <a:rPr lang="es-EC" sz="1400" b="1" dirty="0">
                <a:solidFill>
                  <a:schemeClr val="bg1"/>
                </a:solidFill>
                <a:latin typeface="Times New Roman" panose="02020603050405020304" pitchFamily="18" charset="0"/>
                <a:cs typeface="Times New Roman" panose="02020603050405020304" pitchFamily="18" charset="0"/>
              </a:rPr>
              <a:t>P</a:t>
            </a:r>
            <a:r>
              <a:rPr lang="es-EC" sz="1400" b="1" dirty="0" smtClean="0">
                <a:solidFill>
                  <a:schemeClr val="bg1"/>
                </a:solidFill>
                <a:latin typeface="Times New Roman" panose="02020603050405020304" pitchFamily="18" charset="0"/>
                <a:cs typeface="Times New Roman" panose="02020603050405020304" pitchFamily="18" charset="0"/>
              </a:rPr>
              <a:t>ablo</a:t>
            </a:r>
            <a:endParaRPr lang="es-EC" sz="1400" b="1" dirty="0">
              <a:solidFill>
                <a:schemeClr val="bg1"/>
              </a:solidFill>
              <a:latin typeface="Times New Roman" panose="02020603050405020304" pitchFamily="18" charset="0"/>
              <a:cs typeface="Times New Roman" panose="02020603050405020304" pitchFamily="18" charset="0"/>
            </a:endParaRPr>
          </a:p>
        </p:txBody>
      </p:sp>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744" y="1314427"/>
            <a:ext cx="3650674" cy="4556437"/>
          </a:xfrm>
          <a:prstGeom prst="ellipse">
            <a:avLst/>
          </a:prstGeom>
          <a:ln>
            <a:noFill/>
          </a:ln>
          <a:effectLst>
            <a:softEdge rad="112500"/>
          </a:effectLst>
        </p:spPr>
      </p:pic>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31673" y="1314426"/>
            <a:ext cx="3553691" cy="4556437"/>
          </a:xfrm>
          <a:prstGeom prst="ellipse">
            <a:avLst/>
          </a:prstGeom>
          <a:ln>
            <a:noFill/>
          </a:ln>
          <a:effectLst>
            <a:softEdge rad="112500"/>
          </a:effectLst>
        </p:spPr>
      </p:pic>
      <p:pic>
        <p:nvPicPr>
          <p:cNvPr id="6" name="Image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8798" y="1314426"/>
            <a:ext cx="3939020" cy="4556438"/>
          </a:xfrm>
          <a:prstGeom prst="ellipse">
            <a:avLst/>
          </a:prstGeom>
          <a:ln>
            <a:noFill/>
          </a:ln>
          <a:effectLst>
            <a:softEdge rad="112500"/>
          </a:effectLst>
        </p:spPr>
      </p:pic>
      <p:sp>
        <p:nvSpPr>
          <p:cNvPr id="5" name="Título 4"/>
          <p:cNvSpPr>
            <a:spLocks noGrp="1"/>
          </p:cNvSpPr>
          <p:nvPr>
            <p:ph type="title"/>
          </p:nvPr>
        </p:nvSpPr>
        <p:spPr>
          <a:xfrm>
            <a:off x="2909454" y="173181"/>
            <a:ext cx="6115166" cy="876301"/>
          </a:xfrm>
        </p:spPr>
        <p:txBody>
          <a:bodyPr>
            <a:normAutofit/>
          </a:bodyPr>
          <a:lstStyle/>
          <a:p>
            <a:r>
              <a:rPr lang="es-ES" dirty="0" smtClean="0">
                <a:solidFill>
                  <a:schemeClr val="tx1"/>
                </a:solidFill>
                <a:latin typeface="Berlin Sans FB Demi" panose="020E0802020502020306" pitchFamily="34" charset="0"/>
              </a:rPr>
              <a:t>MANTENIMIENTO VIAL </a:t>
            </a:r>
            <a:endParaRPr lang="es-ES" dirty="0">
              <a:solidFill>
                <a:schemeClr val="tx1"/>
              </a:solidFill>
              <a:latin typeface="Berlin Sans FB Demi" panose="020E0802020502020306" pitchFamily="34" charset="0"/>
            </a:endParaRPr>
          </a:p>
        </p:txBody>
      </p:sp>
      <p:sp>
        <p:nvSpPr>
          <p:cNvPr id="8" name="Rectángulo 7"/>
          <p:cNvSpPr/>
          <p:nvPr/>
        </p:nvSpPr>
        <p:spPr>
          <a:xfrm>
            <a:off x="7315689" y="5625864"/>
            <a:ext cx="3260014" cy="830997"/>
          </a:xfrm>
          <a:prstGeom prst="rect">
            <a:avLst/>
          </a:prstGeom>
        </p:spPr>
        <p:txBody>
          <a:bodyPr wrap="square">
            <a:spAutoFit/>
          </a:bodyPr>
          <a:lstStyle/>
          <a:p>
            <a:pPr algn="ctr"/>
            <a:r>
              <a:rPr lang="es-EC" sz="2400" b="1" dirty="0" smtClean="0">
                <a:solidFill>
                  <a:schemeClr val="accent6">
                    <a:lumMod val="50000"/>
                  </a:schemeClr>
                </a:solidFill>
                <a:latin typeface="Times New Roman" panose="02020603050405020304" pitchFamily="18" charset="0"/>
                <a:cs typeface="Times New Roman" panose="02020603050405020304" pitchFamily="18" charset="0"/>
              </a:rPr>
              <a:t>Mantenimiento de las vías del Barrio Salatilin</a:t>
            </a:r>
            <a:endParaRPr lang="es-EC" sz="24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10" name="Imagen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18071737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4229100" y="162791"/>
            <a:ext cx="4066549" cy="980210"/>
          </a:xfrm>
        </p:spPr>
        <p:txBody>
          <a:bodyPr>
            <a:normAutofit/>
          </a:bodyPr>
          <a:lstStyle/>
          <a:p>
            <a:pPr algn="ctr"/>
            <a:r>
              <a:rPr lang="es-EC" sz="2800" dirty="0" smtClean="0">
                <a:solidFill>
                  <a:schemeClr val="tx1"/>
                </a:solidFill>
                <a:latin typeface="Berlin Sans FB Demi" panose="020E0802020502020306" pitchFamily="34" charset="0"/>
              </a:rPr>
              <a:t>MANTENIMIENTO VIAL </a:t>
            </a:r>
            <a:endParaRPr lang="es-EC" sz="2800" dirty="0">
              <a:solidFill>
                <a:schemeClr val="tx1"/>
              </a:solidFill>
              <a:latin typeface="Berlin Sans FB Demi" panose="020E0802020502020306" pitchFamily="34"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312" y="1143001"/>
            <a:ext cx="3936787" cy="4644734"/>
          </a:xfrm>
          <a:prstGeom prst="ellipse">
            <a:avLst/>
          </a:prstGeom>
          <a:ln>
            <a:noFill/>
          </a:ln>
          <a:effectLst>
            <a:softEdge rad="112500"/>
          </a:effectLst>
        </p:spPr>
      </p:pic>
      <p:pic>
        <p:nvPicPr>
          <p:cNvPr id="7" name="Imagen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58986" y="1007000"/>
            <a:ext cx="3806776" cy="4644734"/>
          </a:xfrm>
          <a:prstGeom prst="ellipse">
            <a:avLst/>
          </a:prstGeom>
          <a:ln>
            <a:noFill/>
          </a:ln>
          <a:effectLst>
            <a:softEdge rad="112500"/>
          </a:effectLst>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08818" y="1143000"/>
            <a:ext cx="3641672" cy="4644735"/>
          </a:xfrm>
          <a:prstGeom prst="ellipse">
            <a:avLst/>
          </a:prstGeom>
          <a:ln>
            <a:noFill/>
          </a:ln>
          <a:effectLst>
            <a:softEdge rad="112500"/>
          </a:effectLst>
        </p:spPr>
      </p:pic>
      <p:sp>
        <p:nvSpPr>
          <p:cNvPr id="6" name="Rectángulo 5"/>
          <p:cNvSpPr/>
          <p:nvPr/>
        </p:nvSpPr>
        <p:spPr>
          <a:xfrm>
            <a:off x="5137551" y="5515734"/>
            <a:ext cx="3260014" cy="1200329"/>
          </a:xfrm>
          <a:prstGeom prst="rect">
            <a:avLst/>
          </a:prstGeom>
        </p:spPr>
        <p:txBody>
          <a:bodyPr wrap="square">
            <a:spAutoFit/>
          </a:bodyPr>
          <a:lstStyle/>
          <a:p>
            <a:pPr algn="ctr"/>
            <a:r>
              <a:rPr lang="es-EC" sz="2400" b="1" dirty="0" smtClean="0">
                <a:solidFill>
                  <a:schemeClr val="accent6">
                    <a:lumMod val="50000"/>
                  </a:schemeClr>
                </a:solidFill>
                <a:latin typeface="Times New Roman" panose="02020603050405020304" pitchFamily="18" charset="0"/>
                <a:cs typeface="Times New Roman" panose="02020603050405020304" pitchFamily="18" charset="0"/>
              </a:rPr>
              <a:t>Mantenimiento de las vías de la Comunidad San Luis </a:t>
            </a:r>
            <a:endParaRPr lang="es-EC" sz="24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10" name="Imagen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642634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4062846" y="114300"/>
            <a:ext cx="4019154" cy="1506681"/>
          </a:xfrm>
        </p:spPr>
        <p:txBody>
          <a:bodyPr>
            <a:normAutofit/>
          </a:bodyPr>
          <a:lstStyle/>
          <a:p>
            <a:pPr algn="ctr"/>
            <a:r>
              <a:rPr lang="es-EC" sz="2800" dirty="0" smtClean="0">
                <a:solidFill>
                  <a:schemeClr val="tx1"/>
                </a:solidFill>
              </a:rPr>
              <a:t>        </a:t>
            </a:r>
            <a:br>
              <a:rPr lang="es-EC" sz="2800" dirty="0" smtClean="0">
                <a:solidFill>
                  <a:schemeClr val="tx1"/>
                </a:solidFill>
              </a:rPr>
            </a:br>
            <a:r>
              <a:rPr lang="es-EC" sz="2800" dirty="0" smtClean="0">
                <a:solidFill>
                  <a:schemeClr val="tx1"/>
                </a:solidFill>
                <a:latin typeface="Berlin Sans FB Demi" panose="020E0802020502020306" pitchFamily="34" charset="0"/>
              </a:rPr>
              <a:t>MANTENIMIENTO VIAL </a:t>
            </a:r>
            <a:endParaRPr lang="es-EC" sz="2800" dirty="0">
              <a:solidFill>
                <a:schemeClr val="tx1"/>
              </a:solidFill>
              <a:latin typeface="Berlin Sans FB Demi" panose="020E0802020502020306" pitchFamily="34" charset="0"/>
            </a:endParaRPr>
          </a:p>
        </p:txBody>
      </p:sp>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620980"/>
            <a:ext cx="2857501" cy="4135583"/>
          </a:xfrm>
          <a:prstGeom prst="ellipse">
            <a:avLst/>
          </a:prstGeom>
          <a:ln>
            <a:noFill/>
          </a:ln>
          <a:effectLst>
            <a:softEdge rad="112500"/>
          </a:effectLst>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57501" y="1693718"/>
            <a:ext cx="2995126" cy="3906982"/>
          </a:xfrm>
          <a:prstGeom prst="ellipse">
            <a:avLst/>
          </a:prstGeom>
          <a:ln>
            <a:noFill/>
          </a:ln>
          <a:effectLst>
            <a:softEdge rad="112500"/>
          </a:effectLst>
        </p:spPr>
      </p:pic>
      <p:pic>
        <p:nvPicPr>
          <p:cNvPr id="7" name="Image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5985330" y="1620981"/>
            <a:ext cx="3023585" cy="3822016"/>
          </a:xfrm>
          <a:prstGeom prst="ellipse">
            <a:avLst/>
          </a:prstGeom>
          <a:ln>
            <a:noFill/>
          </a:ln>
          <a:effectLst>
            <a:softEdge rad="112500"/>
          </a:effectLst>
        </p:spPr>
      </p:pic>
      <p:pic>
        <p:nvPicPr>
          <p:cNvPr id="8" name="Imagen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1621" y="1620980"/>
            <a:ext cx="2898646" cy="3894754"/>
          </a:xfrm>
          <a:prstGeom prst="ellipse">
            <a:avLst/>
          </a:prstGeom>
          <a:ln>
            <a:noFill/>
          </a:ln>
          <a:effectLst>
            <a:softEdge rad="112500"/>
          </a:effectLst>
        </p:spPr>
      </p:pic>
      <p:sp>
        <p:nvSpPr>
          <p:cNvPr id="9" name="Rectángulo 8"/>
          <p:cNvSpPr/>
          <p:nvPr/>
        </p:nvSpPr>
        <p:spPr>
          <a:xfrm>
            <a:off x="5137551" y="5515734"/>
            <a:ext cx="3260014" cy="1200329"/>
          </a:xfrm>
          <a:prstGeom prst="rect">
            <a:avLst/>
          </a:prstGeom>
        </p:spPr>
        <p:txBody>
          <a:bodyPr wrap="square">
            <a:spAutoFit/>
          </a:bodyPr>
          <a:lstStyle/>
          <a:p>
            <a:pPr algn="ctr"/>
            <a:r>
              <a:rPr lang="es-EC" sz="2400" b="1" dirty="0" smtClean="0">
                <a:solidFill>
                  <a:schemeClr val="accent6">
                    <a:lumMod val="50000"/>
                  </a:schemeClr>
                </a:solidFill>
                <a:latin typeface="Times New Roman" panose="02020603050405020304" pitchFamily="18" charset="0"/>
                <a:cs typeface="Times New Roman" panose="02020603050405020304" pitchFamily="18" charset="0"/>
              </a:rPr>
              <a:t>Mantenimiento de las vías de la Zona </a:t>
            </a:r>
            <a:r>
              <a:rPr lang="es-EC" sz="2400" b="1" dirty="0">
                <a:solidFill>
                  <a:schemeClr val="accent6">
                    <a:lumMod val="50000"/>
                  </a:schemeClr>
                </a:solidFill>
                <a:latin typeface="Times New Roman" panose="02020603050405020304" pitchFamily="18" charset="0"/>
                <a:cs typeface="Times New Roman" panose="02020603050405020304" pitchFamily="18" charset="0"/>
              </a:rPr>
              <a:t>A</a:t>
            </a:r>
            <a:r>
              <a:rPr lang="es-EC" sz="2400" b="1" dirty="0" smtClean="0">
                <a:solidFill>
                  <a:schemeClr val="accent6">
                    <a:lumMod val="50000"/>
                  </a:schemeClr>
                </a:solidFill>
                <a:latin typeface="Times New Roman" panose="02020603050405020304" pitchFamily="18" charset="0"/>
                <a:cs typeface="Times New Roman" panose="02020603050405020304" pitchFamily="18" charset="0"/>
              </a:rPr>
              <a:t>lta de la Parroquia </a:t>
            </a:r>
            <a:endParaRPr lang="es-EC" sz="24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11" name="Imagen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8599485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ángulo 4"/>
          <p:cNvSpPr/>
          <p:nvPr/>
        </p:nvSpPr>
        <p:spPr>
          <a:xfrm>
            <a:off x="3397827" y="77118"/>
            <a:ext cx="6234546" cy="584775"/>
          </a:xfrm>
          <a:prstGeom prst="rect">
            <a:avLst/>
          </a:prstGeom>
        </p:spPr>
        <p:txBody>
          <a:bodyPr wrap="square">
            <a:spAutoFit/>
          </a:bodyPr>
          <a:lstStyle/>
          <a:p>
            <a:pPr algn="ctr"/>
            <a:r>
              <a:rPr lang="es-EC" sz="3200" b="1" dirty="0" smtClean="0">
                <a:latin typeface="Berlin Sans FB Demi" panose="020E0802020502020306" pitchFamily="34" charset="0"/>
                <a:cs typeface="Times New Roman" panose="02020603050405020304" pitchFamily="18" charset="0"/>
              </a:rPr>
              <a:t>MANTENIMIENTO VIAL </a:t>
            </a:r>
            <a:endParaRPr lang="es-EC" sz="3200" b="1" dirty="0">
              <a:latin typeface="Berlin Sans FB Demi" panose="020E0802020502020306" pitchFamily="34" charset="0"/>
              <a:cs typeface="Times New Roman" panose="02020603050405020304" pitchFamily="18" charset="0"/>
            </a:endParaRPr>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264" y="1527463"/>
            <a:ext cx="3590636" cy="4052455"/>
          </a:xfrm>
          <a:prstGeom prst="ellipse">
            <a:avLst/>
          </a:prstGeom>
          <a:ln>
            <a:noFill/>
          </a:ln>
          <a:effectLst>
            <a:softEdge rad="112500"/>
          </a:effectLst>
        </p:spPr>
      </p:pic>
      <p:pic>
        <p:nvPicPr>
          <p:cNvPr id="9" name="Imagen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3181" y="1527464"/>
            <a:ext cx="3875810" cy="4104408"/>
          </a:xfrm>
          <a:prstGeom prst="ellipse">
            <a:avLst/>
          </a:prstGeom>
          <a:ln>
            <a:noFill/>
          </a:ln>
          <a:effectLst>
            <a:softEdge rad="112500"/>
          </a:effectLst>
        </p:spPr>
      </p:pic>
      <p:pic>
        <p:nvPicPr>
          <p:cNvPr id="10" name="Imagen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44215" y="1579417"/>
            <a:ext cx="3676651" cy="4052455"/>
          </a:xfrm>
          <a:prstGeom prst="ellipse">
            <a:avLst/>
          </a:prstGeom>
          <a:ln>
            <a:noFill/>
          </a:ln>
          <a:effectLst>
            <a:softEdge rad="112500"/>
          </a:effectLst>
        </p:spPr>
      </p:pic>
      <p:sp>
        <p:nvSpPr>
          <p:cNvPr id="6" name="Rectángulo 5"/>
          <p:cNvSpPr/>
          <p:nvPr/>
        </p:nvSpPr>
        <p:spPr>
          <a:xfrm>
            <a:off x="5915525" y="5434445"/>
            <a:ext cx="3410681" cy="1200329"/>
          </a:xfrm>
          <a:prstGeom prst="rect">
            <a:avLst/>
          </a:prstGeom>
        </p:spPr>
        <p:txBody>
          <a:bodyPr wrap="square">
            <a:spAutoFit/>
          </a:bodyPr>
          <a:lstStyle/>
          <a:p>
            <a:pPr algn="ctr"/>
            <a:r>
              <a:rPr lang="es-EC" sz="2400" b="1" dirty="0" smtClean="0">
                <a:solidFill>
                  <a:schemeClr val="accent6">
                    <a:lumMod val="50000"/>
                  </a:schemeClr>
                </a:solidFill>
                <a:latin typeface="Times New Roman" panose="02020603050405020304" pitchFamily="18" charset="0"/>
                <a:cs typeface="Times New Roman" panose="02020603050405020304" pitchFamily="18" charset="0"/>
              </a:rPr>
              <a:t>Mantenimiento de las vías </a:t>
            </a:r>
            <a:r>
              <a:rPr lang="es-EC" sz="2400" b="1" dirty="0">
                <a:solidFill>
                  <a:schemeClr val="accent6">
                    <a:lumMod val="50000"/>
                  </a:schemeClr>
                </a:solidFill>
                <a:latin typeface="Times New Roman" panose="02020603050405020304" pitchFamily="18" charset="0"/>
                <a:cs typeface="Times New Roman" panose="02020603050405020304" pitchFamily="18" charset="0"/>
              </a:rPr>
              <a:t>C</a:t>
            </a:r>
            <a:r>
              <a:rPr lang="es-EC" sz="2400" b="1" dirty="0" smtClean="0">
                <a:solidFill>
                  <a:schemeClr val="accent6">
                    <a:lumMod val="50000"/>
                  </a:schemeClr>
                </a:solidFill>
                <a:latin typeface="Times New Roman" panose="02020603050405020304" pitchFamily="18" charset="0"/>
                <a:cs typeface="Times New Roman" panose="02020603050405020304" pitchFamily="18" charset="0"/>
              </a:rPr>
              <a:t>éntricas hasta Cuatro Esquinas </a:t>
            </a:r>
            <a:endParaRPr lang="es-EC" sz="24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8" name="Imagen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8121639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036" y="-103910"/>
            <a:ext cx="12192000" cy="6858000"/>
          </a:xfrm>
          <a:prstGeom prst="rect">
            <a:avLst/>
          </a:prstGeom>
        </p:spPr>
      </p:pic>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7558" y="1787237"/>
            <a:ext cx="5728046" cy="4353791"/>
          </a:xfrm>
          <a:prstGeom prst="ellipse">
            <a:avLst/>
          </a:prstGeom>
          <a:ln>
            <a:noFill/>
          </a:ln>
          <a:effectLst>
            <a:softEdge rad="112500"/>
          </a:effectLst>
        </p:spPr>
      </p:pic>
      <p:sp>
        <p:nvSpPr>
          <p:cNvPr id="2" name="Título 1"/>
          <p:cNvSpPr>
            <a:spLocks noGrp="1"/>
          </p:cNvSpPr>
          <p:nvPr>
            <p:ph type="title"/>
          </p:nvPr>
        </p:nvSpPr>
        <p:spPr>
          <a:xfrm>
            <a:off x="2847108" y="256308"/>
            <a:ext cx="7148947" cy="1427019"/>
          </a:xfrm>
        </p:spPr>
        <p:txBody>
          <a:bodyPr>
            <a:normAutofit fontScale="90000"/>
          </a:bodyPr>
          <a:lstStyle/>
          <a:p>
            <a:pPr algn="ctr"/>
            <a:r>
              <a:rPr lang="es-EC" sz="2800" b="1" dirty="0" smtClean="0">
                <a:solidFill>
                  <a:schemeClr val="tx1"/>
                </a:solidFill>
              </a:rPr>
              <a:t>TRABAJOS CON LA MAQUINA RETROEXCAVADORA 416E DE PERTENENCIA AL GAD MULALILLO, EN VIALIDAD, RIEGO, AGUA POTABLE, SANEAMIENTO AMBIENTAL, ALCANTARILLADO ETC.</a:t>
            </a:r>
            <a:endParaRPr lang="es-EC" sz="2800" b="1" dirty="0">
              <a:solidFill>
                <a:schemeClr val="tx1"/>
              </a:solidFill>
            </a:endParaRPr>
          </a:p>
        </p:txBody>
      </p:sp>
      <p:pic>
        <p:nvPicPr>
          <p:cNvPr id="5" name="Imagen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
        <p:nvSpPr>
          <p:cNvPr id="8" name="Rectángulo 7"/>
          <p:cNvSpPr/>
          <p:nvPr/>
        </p:nvSpPr>
        <p:spPr>
          <a:xfrm>
            <a:off x="557461" y="4343582"/>
            <a:ext cx="3410681" cy="830997"/>
          </a:xfrm>
          <a:prstGeom prst="rect">
            <a:avLst/>
          </a:prstGeom>
        </p:spPr>
        <p:txBody>
          <a:bodyPr wrap="square">
            <a:spAutoFit/>
          </a:bodyPr>
          <a:lstStyle/>
          <a:p>
            <a:pPr algn="ctr"/>
            <a:r>
              <a:rPr lang="es-EC" sz="2400" b="1" dirty="0" smtClean="0">
                <a:solidFill>
                  <a:schemeClr val="accent6">
                    <a:lumMod val="50000"/>
                  </a:schemeClr>
                </a:solidFill>
                <a:latin typeface="Times New Roman" panose="02020603050405020304" pitchFamily="18" charset="0"/>
                <a:cs typeface="Times New Roman" panose="02020603050405020304" pitchFamily="18" charset="0"/>
              </a:rPr>
              <a:t>Reempedrado de vías Inversión: $520,00USD</a:t>
            </a:r>
            <a:endParaRPr lang="es-EC" sz="2400" b="1" dirty="0">
              <a:solidFill>
                <a:schemeClr val="accent6">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581225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ítulo 1"/>
          <p:cNvSpPr>
            <a:spLocks noGrp="1"/>
          </p:cNvSpPr>
          <p:nvPr>
            <p:ph type="title"/>
          </p:nvPr>
        </p:nvSpPr>
        <p:spPr>
          <a:xfrm>
            <a:off x="3751598" y="167587"/>
            <a:ext cx="5028720" cy="923458"/>
          </a:xfrm>
        </p:spPr>
        <p:txBody>
          <a:bodyPr>
            <a:noAutofit/>
          </a:bodyPr>
          <a:lstStyle/>
          <a:p>
            <a:pPr algn="ctr"/>
            <a:r>
              <a:rPr lang="es-EC" sz="2800" dirty="0" smtClean="0">
                <a:solidFill>
                  <a:schemeClr val="tx1"/>
                </a:solidFill>
                <a:latin typeface="Berlin Sans FB Demi" panose="020E0802020502020306" pitchFamily="34" charset="0"/>
              </a:rPr>
              <a:t>EXCAVACIÓN DE ZANJAS PARA AGUA POTABLE </a:t>
            </a:r>
            <a:endParaRPr lang="es-EC" sz="2800" dirty="0">
              <a:latin typeface="Berlin Sans FB Demi" panose="020E0802020502020306" pitchFamily="34" charset="0"/>
            </a:endParaRPr>
          </a:p>
        </p:txBody>
      </p:sp>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082" y="1278284"/>
            <a:ext cx="2951016" cy="3875606"/>
          </a:xfrm>
          <a:prstGeom prst="ellipse">
            <a:avLst/>
          </a:prstGeom>
          <a:ln>
            <a:noFill/>
          </a:ln>
          <a:effectLst>
            <a:softEdge rad="112500"/>
          </a:effectLst>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9695" y="1278284"/>
            <a:ext cx="2850624" cy="3875606"/>
          </a:xfrm>
          <a:prstGeom prst="ellipse">
            <a:avLst/>
          </a:prstGeom>
          <a:ln>
            <a:noFill/>
          </a:ln>
          <a:effectLst>
            <a:softEdge rad="112500"/>
          </a:effectLst>
        </p:spPr>
      </p:pic>
      <p:pic>
        <p:nvPicPr>
          <p:cNvPr id="9" name="Imagen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086098" y="1278285"/>
            <a:ext cx="2843596" cy="3875606"/>
          </a:xfrm>
          <a:prstGeom prst="ellipse">
            <a:avLst/>
          </a:prstGeom>
          <a:ln>
            <a:noFill/>
          </a:ln>
          <a:effectLst>
            <a:softEdge rad="112500"/>
          </a:effectLst>
        </p:spPr>
      </p:pic>
      <p:pic>
        <p:nvPicPr>
          <p:cNvPr id="3" name="Imagen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80319" y="1278284"/>
            <a:ext cx="2815936" cy="3875607"/>
          </a:xfrm>
          <a:prstGeom prst="ellipse">
            <a:avLst/>
          </a:prstGeom>
          <a:ln>
            <a:noFill/>
          </a:ln>
          <a:effectLst>
            <a:softEdge rad="112500"/>
          </a:effectLst>
        </p:spPr>
      </p:pic>
      <p:sp>
        <p:nvSpPr>
          <p:cNvPr id="10" name="Rectángulo 9"/>
          <p:cNvSpPr/>
          <p:nvPr/>
        </p:nvSpPr>
        <p:spPr>
          <a:xfrm>
            <a:off x="4912962" y="5231845"/>
            <a:ext cx="3260014" cy="1200329"/>
          </a:xfrm>
          <a:prstGeom prst="rect">
            <a:avLst/>
          </a:prstGeom>
        </p:spPr>
        <p:txBody>
          <a:bodyPr wrap="square">
            <a:spAutoFit/>
          </a:bodyPr>
          <a:lstStyle/>
          <a:p>
            <a:pPr algn="ctr"/>
            <a:r>
              <a:rPr lang="es-EC" sz="2400" b="1" dirty="0" smtClean="0">
                <a:solidFill>
                  <a:schemeClr val="accent6">
                    <a:lumMod val="50000"/>
                  </a:schemeClr>
                </a:solidFill>
                <a:latin typeface="Times New Roman" panose="02020603050405020304" pitchFamily="18" charset="0"/>
                <a:cs typeface="Times New Roman" panose="02020603050405020304" pitchFamily="18" charset="0"/>
              </a:rPr>
              <a:t>Excavación de zanja para agua potable el San Luis y Santa Isabel </a:t>
            </a:r>
            <a:endParaRPr lang="es-EC" sz="24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12" name="Imagen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96420543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ítulo 1"/>
          <p:cNvSpPr>
            <a:spLocks noGrp="1"/>
          </p:cNvSpPr>
          <p:nvPr>
            <p:ph type="title"/>
          </p:nvPr>
        </p:nvSpPr>
        <p:spPr>
          <a:xfrm>
            <a:off x="3751598" y="167587"/>
            <a:ext cx="5028720" cy="923458"/>
          </a:xfrm>
        </p:spPr>
        <p:txBody>
          <a:bodyPr>
            <a:noAutofit/>
          </a:bodyPr>
          <a:lstStyle/>
          <a:p>
            <a:pPr algn="ctr"/>
            <a:r>
              <a:rPr lang="es-EC" sz="2800" dirty="0" smtClean="0">
                <a:solidFill>
                  <a:schemeClr val="tx1"/>
                </a:solidFill>
                <a:latin typeface="Berlin Sans FB Demi" panose="020E0802020502020306" pitchFamily="34" charset="0"/>
              </a:rPr>
              <a:t>MANTENIMIENTOS DE CANALES DE RIEGO </a:t>
            </a:r>
            <a:endParaRPr lang="es-EC" sz="2800" dirty="0">
              <a:latin typeface="Berlin Sans FB Demi" panose="020E0802020502020306" pitchFamily="34" charset="0"/>
            </a:endParaRPr>
          </a:p>
        </p:txBody>
      </p:sp>
      <p:sp>
        <p:nvSpPr>
          <p:cNvPr id="10" name="Rectángulo 9"/>
          <p:cNvSpPr/>
          <p:nvPr/>
        </p:nvSpPr>
        <p:spPr>
          <a:xfrm>
            <a:off x="4634345" y="5515735"/>
            <a:ext cx="3763219" cy="1200329"/>
          </a:xfrm>
          <a:prstGeom prst="rect">
            <a:avLst/>
          </a:prstGeom>
        </p:spPr>
        <p:txBody>
          <a:bodyPr wrap="square">
            <a:spAutoFit/>
          </a:bodyPr>
          <a:lstStyle/>
          <a:p>
            <a:pPr algn="ctr"/>
            <a:r>
              <a:rPr lang="es-EC" sz="2400" b="1" dirty="0" smtClean="0">
                <a:solidFill>
                  <a:schemeClr val="accent6">
                    <a:lumMod val="50000"/>
                  </a:schemeClr>
                </a:solidFill>
                <a:latin typeface="Times New Roman" panose="02020603050405020304" pitchFamily="18" charset="0"/>
                <a:cs typeface="Times New Roman" panose="02020603050405020304" pitchFamily="18" charset="0"/>
              </a:rPr>
              <a:t>Limpieza del canal de agua de riego en la comunidad de San Luis </a:t>
            </a:r>
            <a:endParaRPr lang="es-EC" sz="24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96413" y="1548245"/>
            <a:ext cx="3729578" cy="3967490"/>
          </a:xfrm>
          <a:prstGeom prst="ellipse">
            <a:avLst/>
          </a:prstGeom>
          <a:ln>
            <a:noFill/>
          </a:ln>
          <a:effectLst>
            <a:softEdge rad="112500"/>
          </a:effectLst>
        </p:spPr>
      </p:pic>
      <p:pic>
        <p:nvPicPr>
          <p:cNvPr id="12" name="Imagen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32096" y="1652154"/>
            <a:ext cx="3790621" cy="3719946"/>
          </a:xfrm>
          <a:prstGeom prst="ellipse">
            <a:avLst/>
          </a:prstGeom>
          <a:ln>
            <a:noFill/>
          </a:ln>
          <a:effectLst>
            <a:softEdge rad="112500"/>
          </a:effectLst>
        </p:spPr>
      </p:pic>
      <p:pic>
        <p:nvPicPr>
          <p:cNvPr id="8" name="Imagen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8001851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184709" y="151775"/>
            <a:ext cx="6268097" cy="932761"/>
          </a:xfrm>
        </p:spPr>
        <p:txBody>
          <a:bodyPr>
            <a:normAutofit fontScale="90000"/>
          </a:bodyPr>
          <a:lstStyle/>
          <a:p>
            <a:pPr algn="ctr"/>
            <a:r>
              <a:rPr lang="es-EC" dirty="0" smtClean="0">
                <a:solidFill>
                  <a:schemeClr val="tx1"/>
                </a:solidFill>
              </a:rPr>
              <a:t> EXCAVACIÓN DE POSOS SÉPTICOS </a:t>
            </a:r>
            <a:endParaRPr lang="es-EC" dirty="0">
              <a:solidFill>
                <a:schemeClr val="tx1"/>
              </a:solidFill>
            </a:endParaRPr>
          </a:p>
        </p:txBody>
      </p:sp>
      <p:pic>
        <p:nvPicPr>
          <p:cNvPr id="5" name="Imagen 4"/>
          <p:cNvPicPr>
            <a:picLocks noChangeAspect="1"/>
          </p:cNvPicPr>
          <p:nvPr/>
        </p:nvPicPr>
        <p:blipFill rotWithShape="1">
          <a:blip r:embed="rId3" cstate="print">
            <a:extLst>
              <a:ext uri="{28A0092B-C50C-407E-A947-70E740481C1C}">
                <a14:useLocalDpi xmlns:a14="http://schemas.microsoft.com/office/drawing/2010/main" val="0"/>
              </a:ext>
            </a:extLst>
          </a:blip>
          <a:srcRect r="49535"/>
          <a:stretch/>
        </p:blipFill>
        <p:spPr>
          <a:xfrm>
            <a:off x="1319645" y="1084536"/>
            <a:ext cx="3855028" cy="3965446"/>
          </a:xfrm>
          <a:prstGeom prst="ellipse">
            <a:avLst/>
          </a:prstGeom>
          <a:ln>
            <a:noFill/>
          </a:ln>
          <a:effectLst>
            <a:softEdge rad="112500"/>
          </a:effectLst>
        </p:spPr>
      </p:pic>
      <p:pic>
        <p:nvPicPr>
          <p:cNvPr id="6" name="Imagen 5"/>
          <p:cNvPicPr>
            <a:picLocks noChangeAspect="1"/>
          </p:cNvPicPr>
          <p:nvPr/>
        </p:nvPicPr>
        <p:blipFill rotWithShape="1">
          <a:blip r:embed="rId4" cstate="print">
            <a:extLst>
              <a:ext uri="{28A0092B-C50C-407E-A947-70E740481C1C}">
                <a14:useLocalDpi xmlns:a14="http://schemas.microsoft.com/office/drawing/2010/main" val="0"/>
              </a:ext>
            </a:extLst>
          </a:blip>
          <a:srcRect l="60862" t="1139" r="-510" b="-1139"/>
          <a:stretch/>
        </p:blipFill>
        <p:spPr>
          <a:xfrm>
            <a:off x="5964382" y="1104128"/>
            <a:ext cx="3844636" cy="3926261"/>
          </a:xfrm>
          <a:prstGeom prst="ellipse">
            <a:avLst/>
          </a:prstGeom>
          <a:ln>
            <a:noFill/>
          </a:ln>
          <a:effectLst>
            <a:softEdge rad="112500"/>
          </a:effectLst>
        </p:spPr>
      </p:pic>
      <p:sp>
        <p:nvSpPr>
          <p:cNvPr id="10" name="Rectángulo 9"/>
          <p:cNvSpPr/>
          <p:nvPr/>
        </p:nvSpPr>
        <p:spPr>
          <a:xfrm>
            <a:off x="4586314" y="5151327"/>
            <a:ext cx="2109934" cy="646331"/>
          </a:xfrm>
          <a:prstGeom prst="rect">
            <a:avLst/>
          </a:prstGeom>
        </p:spPr>
        <p:txBody>
          <a:bodyPr wrap="square">
            <a:spAutoFit/>
          </a:bodyPr>
          <a:lstStyle/>
          <a:p>
            <a:pPr algn="ctr"/>
            <a:r>
              <a:rPr lang="es-EC" sz="1200" b="1" dirty="0" smtClean="0">
                <a:latin typeface="Times New Roman" panose="02020603050405020304" pitchFamily="18" charset="0"/>
                <a:cs typeface="Times New Roman" panose="02020603050405020304" pitchFamily="18" charset="0"/>
              </a:rPr>
              <a:t>EXCAVACIÓN DE POSOS SÉPTICOS EN EL BARRIO SALATILIN</a:t>
            </a:r>
            <a:endParaRPr lang="es-EC" sz="1200" b="1" dirty="0">
              <a:latin typeface="Times New Roman" panose="02020603050405020304" pitchFamily="18" charset="0"/>
              <a:cs typeface="Times New Roman" panose="02020603050405020304" pitchFamily="18" charset="0"/>
            </a:endParaRPr>
          </a:p>
        </p:txBody>
      </p:sp>
      <p:pic>
        <p:nvPicPr>
          <p:cNvPr id="8" name="Imagen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60821048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1591516" y="904009"/>
            <a:ext cx="7953834" cy="4462149"/>
          </a:xfrm>
        </p:spPr>
        <p:txBody>
          <a:bodyPr>
            <a:noAutofit/>
          </a:bodyPr>
          <a:lstStyle/>
          <a:p>
            <a:pPr algn="ctr"/>
            <a:r>
              <a:rPr lang="es-EC" b="1" dirty="0">
                <a:solidFill>
                  <a:schemeClr val="tx1"/>
                </a:solidFill>
              </a:rPr>
              <a:t>EL GAD PARROQUIAL MULALILLO SIEMPRE CON EL OBJETIVO DE SERVIR A LA POBLACIÓN MULALILLENSE EJECUTO OBRAS EN LAS COMUNIDADES, BARRIOS Y SECTORES DE LA PARROQUIA</a:t>
            </a:r>
            <a:br>
              <a:rPr lang="es-EC" b="1" dirty="0">
                <a:solidFill>
                  <a:schemeClr val="tx1"/>
                </a:solidFill>
              </a:rPr>
            </a:br>
            <a:r>
              <a:rPr lang="es-EC" b="1" dirty="0">
                <a:solidFill>
                  <a:schemeClr val="tx1"/>
                </a:solidFill>
              </a:rPr>
              <a:t>MEDIANTE LA FIRMA DE UN  CONVENIO</a:t>
            </a:r>
          </a:p>
        </p:txBody>
      </p:sp>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19257019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440113" y="72735"/>
            <a:ext cx="6213041" cy="810491"/>
          </a:xfrm>
        </p:spPr>
        <p:txBody>
          <a:bodyPr>
            <a:normAutofit fontScale="90000"/>
          </a:bodyPr>
          <a:lstStyle/>
          <a:p>
            <a:pPr algn="ctr"/>
            <a:r>
              <a:rPr lang="es-ES" sz="3200" dirty="0" smtClean="0">
                <a:solidFill>
                  <a:schemeClr val="tx1"/>
                </a:solidFill>
                <a:latin typeface="Berlin Sans FB Demi" panose="020E0802020502020306" pitchFamily="34" charset="0"/>
              </a:rPr>
              <a:t>APOYO AL FOMENTO PRODUCTIVO </a:t>
            </a:r>
            <a:endParaRPr lang="es-ES" sz="3200" dirty="0">
              <a:solidFill>
                <a:schemeClr val="tx1"/>
              </a:solidFill>
              <a:latin typeface="Berlin Sans FB Demi" panose="020E0802020502020306" pitchFamily="34" charset="0"/>
            </a:endParaRPr>
          </a:p>
        </p:txBody>
      </p:sp>
      <p:sp>
        <p:nvSpPr>
          <p:cNvPr id="3" name="Marcador de contenido 2"/>
          <p:cNvSpPr>
            <a:spLocks noGrp="1"/>
          </p:cNvSpPr>
          <p:nvPr>
            <p:ph sz="half" idx="4294967295"/>
          </p:nvPr>
        </p:nvSpPr>
        <p:spPr>
          <a:xfrm>
            <a:off x="0" y="1143000"/>
            <a:ext cx="3440113" cy="3879850"/>
          </a:xfrm>
        </p:spPr>
        <p:txBody>
          <a:bodyPr>
            <a:normAutofit fontScale="85000" lnSpcReduction="20000"/>
          </a:bodyPr>
          <a:lstStyle/>
          <a:p>
            <a:pPr algn="just"/>
            <a:r>
              <a:rPr lang="es-ES" dirty="0" smtClean="0"/>
              <a:t>Revestimiento de acequias secundarias colocación de tubería corrugada en varios sectores de la parroquia:</a:t>
            </a:r>
          </a:p>
          <a:p>
            <a:pPr algn="just"/>
            <a:r>
              <a:rPr lang="es-ES" dirty="0" smtClean="0"/>
              <a:t>Cunchibamba Chico.</a:t>
            </a:r>
          </a:p>
          <a:p>
            <a:pPr algn="just"/>
            <a:r>
              <a:rPr lang="es-ES" dirty="0" smtClean="0"/>
              <a:t>Santa Rosa del Tambo.</a:t>
            </a:r>
          </a:p>
          <a:p>
            <a:pPr algn="just"/>
            <a:r>
              <a:rPr lang="es-ES" dirty="0" smtClean="0"/>
              <a:t>Salatilin.</a:t>
            </a:r>
          </a:p>
          <a:p>
            <a:pPr algn="just"/>
            <a:r>
              <a:rPr lang="es-ES" dirty="0" smtClean="0"/>
              <a:t>San Pablo.</a:t>
            </a:r>
          </a:p>
          <a:p>
            <a:pPr algn="just"/>
            <a:r>
              <a:rPr lang="es-ES" b="1" dirty="0" smtClean="0"/>
              <a:t>Inversión del GADPR Mulalillo </a:t>
            </a:r>
            <a:r>
              <a:rPr lang="es-ES" b="1" dirty="0"/>
              <a:t>3</a:t>
            </a:r>
            <a:r>
              <a:rPr lang="es-ES" b="1" dirty="0" smtClean="0"/>
              <a:t>.679,75USD </a:t>
            </a:r>
            <a:endParaRPr lang="es-ES" b="1" dirty="0"/>
          </a:p>
        </p:txBody>
      </p:sp>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5291" y="815687"/>
            <a:ext cx="3186544" cy="2758786"/>
          </a:xfrm>
          <a:prstGeom prst="ellipse">
            <a:avLst/>
          </a:prstGeom>
          <a:ln>
            <a:noFill/>
          </a:ln>
          <a:effectLst>
            <a:softEdge rad="112500"/>
          </a:effectLst>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33510" y="815687"/>
            <a:ext cx="3325090" cy="2758786"/>
          </a:xfrm>
          <a:prstGeom prst="ellipse">
            <a:avLst/>
          </a:prstGeom>
          <a:ln>
            <a:noFill/>
          </a:ln>
          <a:effectLst>
            <a:softEdge rad="112500"/>
          </a:effectLst>
        </p:spPr>
      </p:pic>
      <p:pic>
        <p:nvPicPr>
          <p:cNvPr id="8" name="Imagen 7"/>
          <p:cNvPicPr>
            <a:picLocks noChangeAspect="1"/>
          </p:cNvPicPr>
          <p:nvPr/>
        </p:nvPicPr>
        <p:blipFill rotWithShape="1">
          <a:blip r:embed="rId5" cstate="print">
            <a:extLst>
              <a:ext uri="{28A0092B-C50C-407E-A947-70E740481C1C}">
                <a14:useLocalDpi xmlns:a14="http://schemas.microsoft.com/office/drawing/2010/main" val="0"/>
              </a:ext>
            </a:extLst>
          </a:blip>
          <a:srcRect t="25238" r="19512"/>
          <a:stretch/>
        </p:blipFill>
        <p:spPr>
          <a:xfrm>
            <a:off x="4925291" y="3688773"/>
            <a:ext cx="3186544" cy="2909454"/>
          </a:xfrm>
          <a:prstGeom prst="ellipse">
            <a:avLst/>
          </a:prstGeom>
          <a:ln>
            <a:noFill/>
          </a:ln>
          <a:effectLst>
            <a:softEdge rad="112500"/>
          </a:effectLst>
        </p:spPr>
      </p:pic>
      <p:pic>
        <p:nvPicPr>
          <p:cNvPr id="9" name="Imagen 8"/>
          <p:cNvPicPr>
            <a:picLocks noChangeAspect="1"/>
          </p:cNvPicPr>
          <p:nvPr/>
        </p:nvPicPr>
        <p:blipFill rotWithShape="1">
          <a:blip r:embed="rId6" cstate="print">
            <a:extLst>
              <a:ext uri="{28A0092B-C50C-407E-A947-70E740481C1C}">
                <a14:useLocalDpi xmlns:a14="http://schemas.microsoft.com/office/drawing/2010/main" val="0"/>
              </a:ext>
            </a:extLst>
          </a:blip>
          <a:srcRect t="46667"/>
          <a:stretch/>
        </p:blipFill>
        <p:spPr>
          <a:xfrm>
            <a:off x="8458201" y="3688773"/>
            <a:ext cx="3325089" cy="2909453"/>
          </a:xfrm>
          <a:prstGeom prst="ellipse">
            <a:avLst/>
          </a:prstGeom>
          <a:ln>
            <a:noFill/>
          </a:ln>
          <a:effectLst>
            <a:softEdge rad="112500"/>
          </a:effectLst>
        </p:spPr>
      </p:pic>
      <p:pic>
        <p:nvPicPr>
          <p:cNvPr id="11" name="Imagen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500254" y="5839690"/>
            <a:ext cx="629402" cy="629402"/>
          </a:xfrm>
          <a:prstGeom prst="rect">
            <a:avLst/>
          </a:prstGeom>
        </p:spPr>
      </p:pic>
    </p:spTree>
    <p:extLst>
      <p:ext uri="{BB962C8B-B14F-4D97-AF65-F5344CB8AC3E}">
        <p14:creationId xmlns:p14="http://schemas.microsoft.com/office/powerpoint/2010/main" val="1478268879"/>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8635" y="1760309"/>
            <a:ext cx="3586474" cy="2585323"/>
          </a:xfrm>
          <a:prstGeom prst="rect">
            <a:avLst/>
          </a:prstGeom>
        </p:spPr>
        <p:txBody>
          <a:bodyPr wrap="square">
            <a:spAutoFit/>
          </a:bodyPr>
          <a:lstStyle/>
          <a:p>
            <a:pPr marL="285750" indent="-285750" algn="just">
              <a:lnSpc>
                <a:spcPct val="150000"/>
              </a:lnSpc>
              <a:buFont typeface="Wingdings" panose="05000000000000000000" pitchFamily="2" charset="2"/>
              <a:buChar char="ü"/>
            </a:pPr>
            <a:r>
              <a:rPr lang="es-EC" dirty="0" smtClean="0">
                <a:latin typeface="Times New Roman" panose="02020603050405020304" pitchFamily="18" charset="0"/>
                <a:cs typeface="Times New Roman" panose="02020603050405020304" pitchFamily="18" charset="0"/>
              </a:rPr>
              <a:t>Inversión GAD MULALILLO         $3.061,97USD  </a:t>
            </a:r>
          </a:p>
          <a:p>
            <a:pPr marL="285750" indent="-285750" algn="just">
              <a:lnSpc>
                <a:spcPct val="150000"/>
              </a:lnSpc>
              <a:buFont typeface="Wingdings" panose="05000000000000000000" pitchFamily="2" charset="2"/>
              <a:buChar char="ü"/>
            </a:pPr>
            <a:r>
              <a:rPr lang="es-EC" dirty="0" smtClean="0">
                <a:latin typeface="Times New Roman" panose="02020603050405020304" pitchFamily="18" charset="0"/>
                <a:cs typeface="Times New Roman" panose="02020603050405020304" pitchFamily="18" charset="0"/>
              </a:rPr>
              <a:t>Aporte de la Comunidad: 4.021,42USD</a:t>
            </a:r>
          </a:p>
          <a:p>
            <a:pPr marL="285750" indent="-285750" algn="just">
              <a:lnSpc>
                <a:spcPct val="150000"/>
              </a:lnSpc>
              <a:buFont typeface="Wingdings" panose="05000000000000000000" pitchFamily="2" charset="2"/>
              <a:buChar char="ü"/>
            </a:pPr>
            <a:r>
              <a:rPr lang="es-EC" dirty="0" smtClean="0">
                <a:latin typeface="Times New Roman" panose="02020603050405020304" pitchFamily="18" charset="0"/>
                <a:cs typeface="Times New Roman" panose="02020603050405020304" pitchFamily="18" charset="0"/>
              </a:rPr>
              <a:t>Costo total de la Obra: 7.083,39USD</a:t>
            </a:r>
            <a:endParaRPr lang="es-EC" dirty="0">
              <a:latin typeface="Times New Roman" panose="02020603050405020304" pitchFamily="18" charset="0"/>
              <a:cs typeface="Times New Roman" panose="02020603050405020304" pitchFamily="18" charset="0"/>
            </a:endParaRP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4872" y="1361208"/>
            <a:ext cx="3990109" cy="4717473"/>
          </a:xfrm>
          <a:prstGeom prst="ellipse">
            <a:avLst/>
          </a:prstGeom>
          <a:ln>
            <a:noFill/>
          </a:ln>
          <a:effectLst>
            <a:softEdge rad="112500"/>
          </a:effectLst>
        </p:spPr>
      </p:pic>
      <p:sp>
        <p:nvSpPr>
          <p:cNvPr id="4" name="CuadroTexto 3"/>
          <p:cNvSpPr txBox="1"/>
          <p:nvPr/>
        </p:nvSpPr>
        <p:spPr>
          <a:xfrm>
            <a:off x="2109356" y="145473"/>
            <a:ext cx="7595754" cy="830997"/>
          </a:xfrm>
          <a:prstGeom prst="rect">
            <a:avLst/>
          </a:prstGeom>
          <a:noFill/>
        </p:spPr>
        <p:txBody>
          <a:bodyPr wrap="square" rtlCol="0">
            <a:spAutoFit/>
          </a:bodyPr>
          <a:lstStyle/>
          <a:p>
            <a:pPr algn="ctr">
              <a:lnSpc>
                <a:spcPct val="150000"/>
              </a:lnSpc>
            </a:pPr>
            <a:r>
              <a:rPr lang="es-ES" sz="1600" b="1" dirty="0">
                <a:latin typeface="Berlin Sans FB Demi" panose="020E0802020502020306" pitchFamily="34" charset="0"/>
              </a:rPr>
              <a:t>CONSTRUCCION DE UN MURO DE CONTENCION Y CERRAMIENTO EN LA CASA COMUNAL  DE SAN IGNACIO DE MARTINEZ DE LA PARROQUIA MULALILLO”</a:t>
            </a:r>
            <a:endParaRPr lang="es-ES" sz="1600" dirty="0">
              <a:latin typeface="Berlin Sans FB Demi" panose="020E0802020502020306" pitchFamily="34" charset="0"/>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50270" y="1361208"/>
            <a:ext cx="4068103" cy="4831773"/>
          </a:xfrm>
          <a:prstGeom prst="ellipse">
            <a:avLst/>
          </a:prstGeom>
          <a:ln>
            <a:noFill/>
          </a:ln>
          <a:effectLst>
            <a:softEdge rad="112500"/>
          </a:effectLst>
        </p:spPr>
      </p:pic>
      <p:pic>
        <p:nvPicPr>
          <p:cNvPr id="9" name="Imagen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19722379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8635" y="1760309"/>
            <a:ext cx="3586474" cy="2585323"/>
          </a:xfrm>
          <a:prstGeom prst="rect">
            <a:avLst/>
          </a:prstGeom>
        </p:spPr>
        <p:txBody>
          <a:bodyPr wrap="square">
            <a:spAutoFit/>
          </a:bodyPr>
          <a:lstStyle/>
          <a:p>
            <a:pPr marL="285750" indent="-285750" algn="just">
              <a:lnSpc>
                <a:spcPct val="150000"/>
              </a:lnSpc>
              <a:buFont typeface="Wingdings" panose="05000000000000000000" pitchFamily="2" charset="2"/>
              <a:buChar char="ü"/>
            </a:pPr>
            <a:r>
              <a:rPr lang="es-EC" dirty="0" smtClean="0">
                <a:latin typeface="Times New Roman" panose="02020603050405020304" pitchFamily="18" charset="0"/>
                <a:cs typeface="Times New Roman" panose="02020603050405020304" pitchFamily="18" charset="0"/>
              </a:rPr>
              <a:t>Inversión GAD MULALILLO         $378,71USD  </a:t>
            </a:r>
          </a:p>
          <a:p>
            <a:pPr marL="285750" indent="-285750" algn="just">
              <a:lnSpc>
                <a:spcPct val="150000"/>
              </a:lnSpc>
              <a:buFont typeface="Wingdings" panose="05000000000000000000" pitchFamily="2" charset="2"/>
              <a:buChar char="ü"/>
            </a:pPr>
            <a:r>
              <a:rPr lang="es-EC" dirty="0" smtClean="0">
                <a:latin typeface="Times New Roman" panose="02020603050405020304" pitchFamily="18" charset="0"/>
                <a:cs typeface="Times New Roman" panose="02020603050405020304" pitchFamily="18" charset="0"/>
              </a:rPr>
              <a:t>Aporte del barrio mano de obra: $120,00USD</a:t>
            </a:r>
          </a:p>
          <a:p>
            <a:pPr marL="285750" indent="-285750" algn="just">
              <a:lnSpc>
                <a:spcPct val="150000"/>
              </a:lnSpc>
              <a:buFont typeface="Wingdings" panose="05000000000000000000" pitchFamily="2" charset="2"/>
              <a:buChar char="ü"/>
            </a:pPr>
            <a:r>
              <a:rPr lang="es-EC" dirty="0" smtClean="0">
                <a:latin typeface="Times New Roman" panose="02020603050405020304" pitchFamily="18" charset="0"/>
                <a:cs typeface="Times New Roman" panose="02020603050405020304" pitchFamily="18" charset="0"/>
              </a:rPr>
              <a:t>Costo total de la Obra: $498,71USD</a:t>
            </a:r>
            <a:endParaRPr lang="es-EC" dirty="0">
              <a:latin typeface="Times New Roman" panose="02020603050405020304" pitchFamily="18" charset="0"/>
              <a:cs typeface="Times New Roman" panose="02020603050405020304" pitchFamily="18" charset="0"/>
            </a:endParaRPr>
          </a:p>
        </p:txBody>
      </p:sp>
      <p:sp>
        <p:nvSpPr>
          <p:cNvPr id="4" name="CuadroTexto 3"/>
          <p:cNvSpPr txBox="1"/>
          <p:nvPr/>
        </p:nvSpPr>
        <p:spPr>
          <a:xfrm>
            <a:off x="2701636" y="145473"/>
            <a:ext cx="7003473" cy="956287"/>
          </a:xfrm>
          <a:prstGeom prst="rect">
            <a:avLst/>
          </a:prstGeom>
          <a:noFill/>
        </p:spPr>
        <p:txBody>
          <a:bodyPr wrap="square" rtlCol="0">
            <a:spAutoFit/>
          </a:bodyPr>
          <a:lstStyle/>
          <a:p>
            <a:pPr algn="ctr">
              <a:lnSpc>
                <a:spcPct val="150000"/>
              </a:lnSpc>
            </a:pPr>
            <a:r>
              <a:rPr lang="es-ES" sz="2000" b="1" dirty="0" smtClean="0">
                <a:latin typeface="Berlin Sans FB Demi" panose="020E0802020502020306" pitchFamily="34" charset="0"/>
              </a:rPr>
              <a:t>READECUACIÓN DE LA SEDE SOCIAL DEL BARRIO SANTA ROSA </a:t>
            </a:r>
            <a:endParaRPr lang="es-ES" sz="2000" dirty="0">
              <a:latin typeface="Berlin Sans FB Demi" panose="020E0802020502020306" pitchFamily="34"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5109" y="1278082"/>
            <a:ext cx="3918692" cy="4509654"/>
          </a:xfrm>
          <a:prstGeom prst="ellipse">
            <a:avLst/>
          </a:prstGeom>
          <a:ln>
            <a:noFill/>
          </a:ln>
          <a:effectLst>
            <a:softEdge rad="112500"/>
          </a:effectLst>
        </p:spPr>
      </p:pic>
      <p:pic>
        <p:nvPicPr>
          <p:cNvPr id="8" name="Imagen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4468" y="1278081"/>
            <a:ext cx="4021282" cy="4655128"/>
          </a:xfrm>
          <a:prstGeom prst="ellipse">
            <a:avLst/>
          </a:prstGeom>
          <a:ln>
            <a:noFill/>
          </a:ln>
          <a:effectLst>
            <a:softEdge rad="112500"/>
          </a:effectLst>
        </p:spPr>
      </p:pic>
      <p:pic>
        <p:nvPicPr>
          <p:cNvPr id="10" name="Imagen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61634215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190959" y="1853337"/>
            <a:ext cx="3635566" cy="4017527"/>
          </a:xfrm>
        </p:spPr>
        <p:txBody>
          <a:bodyPr>
            <a:noAutofit/>
          </a:bodyPr>
          <a:lstStyle/>
          <a:p>
            <a:pPr marL="342900" indent="-342900" algn="just">
              <a:buFont typeface="Wingdings" panose="05000000000000000000" pitchFamily="2" charset="2"/>
              <a:buChar char="v"/>
            </a:pPr>
            <a:r>
              <a:rPr lang="es-ES" sz="1600" dirty="0" smtClean="0">
                <a:solidFill>
                  <a:schemeClr val="tx1"/>
                </a:solidFill>
              </a:rPr>
              <a:t>MEDIANTE CONVENIO TRIPARTITO DE COGESTION ENTRE EL GAD MUNICIPAL DEL CANTON SALCEDO, GAD PARROQUIAL DE MULALILLO; Y, LA JUNTA ADMINISTRADORA DE AGUA POTABLE DE LA ZONA ALTA DE MULALILLO.</a:t>
            </a:r>
            <a:br>
              <a:rPr lang="es-ES" sz="1600" dirty="0" smtClean="0">
                <a:solidFill>
                  <a:schemeClr val="tx1"/>
                </a:solidFill>
              </a:rPr>
            </a:br>
            <a:r>
              <a:rPr lang="es-ES" sz="1600" dirty="0" smtClean="0">
                <a:solidFill>
                  <a:schemeClr val="tx1"/>
                </a:solidFill>
              </a:rPr>
              <a:t>- Para la Ejecución del Proyecto de Agua </a:t>
            </a:r>
            <a:r>
              <a:rPr lang="es-ES" sz="1600" dirty="0">
                <a:solidFill>
                  <a:schemeClr val="tx1"/>
                </a:solidFill>
              </a:rPr>
              <a:t>P</a:t>
            </a:r>
            <a:r>
              <a:rPr lang="es-ES" sz="1600" dirty="0" smtClean="0">
                <a:solidFill>
                  <a:schemeClr val="tx1"/>
                </a:solidFill>
              </a:rPr>
              <a:t>otable para la Zona </a:t>
            </a:r>
            <a:r>
              <a:rPr lang="es-ES" sz="1600" dirty="0">
                <a:solidFill>
                  <a:schemeClr val="tx1"/>
                </a:solidFill>
              </a:rPr>
              <a:t>A</a:t>
            </a:r>
            <a:r>
              <a:rPr lang="es-ES" sz="1600" dirty="0" smtClean="0">
                <a:solidFill>
                  <a:schemeClr val="tx1"/>
                </a:solidFill>
              </a:rPr>
              <a:t>lta de Mulalillo </a:t>
            </a:r>
            <a:br>
              <a:rPr lang="es-ES" sz="1600" dirty="0" smtClean="0">
                <a:solidFill>
                  <a:schemeClr val="tx1"/>
                </a:solidFill>
              </a:rPr>
            </a:br>
            <a:r>
              <a:rPr lang="es-EC" sz="1600" b="1" dirty="0" smtClean="0">
                <a:solidFill>
                  <a:schemeClr val="tx1"/>
                </a:solidFill>
                <a:latin typeface="Times New Roman" panose="02020603050405020304" pitchFamily="18" charset="0"/>
                <a:cs typeface="Times New Roman" panose="02020603050405020304" pitchFamily="18" charset="0"/>
              </a:rPr>
              <a:t>Inversión</a:t>
            </a:r>
            <a:r>
              <a:rPr lang="es-EC" sz="1600" b="1" dirty="0">
                <a:solidFill>
                  <a:schemeClr val="tx1"/>
                </a:solidFill>
                <a:latin typeface="Times New Roman" panose="02020603050405020304" pitchFamily="18" charset="0"/>
                <a:cs typeface="Times New Roman" panose="02020603050405020304" pitchFamily="18" charset="0"/>
              </a:rPr>
              <a:t>:</a:t>
            </a:r>
            <a:br>
              <a:rPr lang="es-EC" sz="1600" b="1" dirty="0">
                <a:solidFill>
                  <a:schemeClr val="tx1"/>
                </a:solidFill>
                <a:latin typeface="Times New Roman" panose="02020603050405020304" pitchFamily="18" charset="0"/>
                <a:cs typeface="Times New Roman" panose="02020603050405020304" pitchFamily="18" charset="0"/>
              </a:rPr>
            </a:br>
            <a:r>
              <a:rPr lang="es-EC" sz="1600" b="1" dirty="0">
                <a:solidFill>
                  <a:schemeClr val="tx1"/>
                </a:solidFill>
                <a:latin typeface="Times New Roman" panose="02020603050405020304" pitchFamily="18" charset="0"/>
                <a:cs typeface="Times New Roman" panose="02020603050405020304" pitchFamily="18" charset="0"/>
              </a:rPr>
              <a:t>GADPR Mulalillo  </a:t>
            </a:r>
            <a:r>
              <a:rPr lang="es-EC" sz="1600" b="1" dirty="0" smtClean="0">
                <a:solidFill>
                  <a:schemeClr val="tx1"/>
                </a:solidFill>
                <a:latin typeface="Times New Roman" panose="02020603050405020304" pitchFamily="18" charset="0"/>
                <a:cs typeface="Times New Roman" panose="02020603050405020304" pitchFamily="18" charset="0"/>
              </a:rPr>
              <a:t>$33.613,44USD </a:t>
            </a:r>
            <a:r>
              <a:rPr lang="es-EC" sz="1600" dirty="0">
                <a:solidFill>
                  <a:schemeClr val="tx1"/>
                </a:solidFill>
                <a:latin typeface="Times New Roman" panose="02020603050405020304" pitchFamily="18" charset="0"/>
                <a:cs typeface="Times New Roman" panose="02020603050405020304" pitchFamily="18" charset="0"/>
              </a:rPr>
              <a:t/>
            </a:r>
            <a:br>
              <a:rPr lang="es-EC" sz="1600" dirty="0">
                <a:solidFill>
                  <a:schemeClr val="tx1"/>
                </a:solidFill>
                <a:latin typeface="Times New Roman" panose="02020603050405020304" pitchFamily="18" charset="0"/>
                <a:cs typeface="Times New Roman" panose="02020603050405020304" pitchFamily="18" charset="0"/>
              </a:rPr>
            </a:br>
            <a:r>
              <a:rPr lang="es-EC" sz="1600" dirty="0">
                <a:solidFill>
                  <a:schemeClr val="tx1"/>
                </a:solidFill>
                <a:latin typeface="Times New Roman" panose="02020603050405020304" pitchFamily="18" charset="0"/>
                <a:cs typeface="Times New Roman" panose="02020603050405020304" pitchFamily="18" charset="0"/>
              </a:rPr>
              <a:t> </a:t>
            </a:r>
          </a:p>
        </p:txBody>
      </p:sp>
      <p:pic>
        <p:nvPicPr>
          <p:cNvPr id="9" name="Imagen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2361" y="1039832"/>
            <a:ext cx="3332884" cy="2763242"/>
          </a:xfrm>
          <a:prstGeom prst="ellipse">
            <a:avLst/>
          </a:prstGeom>
          <a:ln>
            <a:noFill/>
          </a:ln>
          <a:effectLst>
            <a:softEdge rad="112500"/>
          </a:effectLst>
        </p:spPr>
      </p:pic>
      <p:pic>
        <p:nvPicPr>
          <p:cNvPr id="10" name="Imagen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80018" y="3929797"/>
            <a:ext cx="3896591" cy="2564522"/>
          </a:xfrm>
          <a:prstGeom prst="ellipse">
            <a:avLst/>
          </a:prstGeom>
          <a:ln>
            <a:noFill/>
          </a:ln>
          <a:effectLst>
            <a:softEdge rad="112500"/>
          </a:effectLst>
        </p:spPr>
      </p:pic>
      <p:sp>
        <p:nvSpPr>
          <p:cNvPr id="4" name="CuadroTexto 3"/>
          <p:cNvSpPr txBox="1"/>
          <p:nvPr/>
        </p:nvSpPr>
        <p:spPr>
          <a:xfrm>
            <a:off x="2483427" y="145472"/>
            <a:ext cx="6837217" cy="830997"/>
          </a:xfrm>
          <a:prstGeom prst="rect">
            <a:avLst/>
          </a:prstGeom>
          <a:noFill/>
        </p:spPr>
        <p:txBody>
          <a:bodyPr wrap="square" rtlCol="0">
            <a:spAutoFit/>
          </a:bodyPr>
          <a:lstStyle/>
          <a:p>
            <a:pPr algn="ctr"/>
            <a:r>
              <a:rPr lang="es-ES" sz="2400" dirty="0" smtClean="0">
                <a:latin typeface="Berlin Sans FB Demi" panose="020E0802020502020306" pitchFamily="34" charset="0"/>
              </a:rPr>
              <a:t>PROYECTO DE AGUA POTABLE PARA LA ZONA ALTA DE MULALILLO </a:t>
            </a:r>
            <a:endParaRPr lang="es-ES" sz="2400" dirty="0">
              <a:latin typeface="Berlin Sans FB Demi" panose="020E0802020502020306" pitchFamily="34" charset="0"/>
            </a:endParaRPr>
          </a:p>
        </p:txBody>
      </p:sp>
      <p:pic>
        <p:nvPicPr>
          <p:cNvPr id="5" name="Image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97136" y="1039833"/>
            <a:ext cx="3491345" cy="2763241"/>
          </a:xfrm>
          <a:prstGeom prst="ellipse">
            <a:avLst/>
          </a:prstGeom>
          <a:ln>
            <a:noFill/>
          </a:ln>
          <a:effectLst>
            <a:softEdge rad="112500"/>
          </a:effectLst>
        </p:spPr>
      </p:pic>
      <p:pic>
        <p:nvPicPr>
          <p:cNvPr id="11" name="Imagen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07714740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190959" y="1853337"/>
            <a:ext cx="3635566" cy="4017527"/>
          </a:xfrm>
        </p:spPr>
        <p:txBody>
          <a:bodyPr>
            <a:noAutofit/>
          </a:bodyPr>
          <a:lstStyle/>
          <a:p>
            <a:pPr marL="342900" indent="-342900" algn="just">
              <a:buFont typeface="Wingdings" panose="05000000000000000000" pitchFamily="2" charset="2"/>
              <a:buChar char="v"/>
            </a:pPr>
            <a:r>
              <a:rPr lang="es-EC" sz="1800" dirty="0">
                <a:solidFill>
                  <a:schemeClr val="tx1"/>
                </a:solidFill>
                <a:latin typeface="Times New Roman" panose="02020603050405020304" pitchFamily="18" charset="0"/>
                <a:cs typeface="Times New Roman" panose="02020603050405020304" pitchFamily="18" charset="0"/>
              </a:rPr>
              <a:t>Entrega de cemento para la </a:t>
            </a:r>
            <a:r>
              <a:rPr lang="es-ES" sz="1600" b="1" dirty="0">
                <a:solidFill>
                  <a:schemeClr val="tx1"/>
                </a:solidFill>
              </a:rPr>
              <a:t>“el revestimiento de la acequia del ovalo de la Junta de Riego y drenaje Cooperativa </a:t>
            </a:r>
            <a:r>
              <a:rPr lang="es-ES" sz="1600" b="1" dirty="0" smtClean="0">
                <a:solidFill>
                  <a:schemeClr val="tx1"/>
                </a:solidFill>
              </a:rPr>
              <a:t>San Vicente</a:t>
            </a:r>
            <a:r>
              <a:rPr lang="es-ES" sz="1600" b="1" dirty="0">
                <a:solidFill>
                  <a:schemeClr val="tx1"/>
                </a:solidFill>
              </a:rPr>
              <a:t>”.</a:t>
            </a:r>
            <a:br>
              <a:rPr lang="es-ES" sz="1600" b="1" dirty="0">
                <a:solidFill>
                  <a:schemeClr val="tx1"/>
                </a:solidFill>
              </a:rPr>
            </a:br>
            <a:r>
              <a:rPr lang="es-EC" sz="1800" dirty="0">
                <a:solidFill>
                  <a:schemeClr val="tx1"/>
                </a:solidFill>
                <a:latin typeface="Times New Roman" panose="02020603050405020304" pitchFamily="18" charset="0"/>
                <a:cs typeface="Times New Roman" panose="02020603050405020304" pitchFamily="18" charset="0"/>
              </a:rPr>
              <a:t> Inversión: </a:t>
            </a:r>
            <a:br>
              <a:rPr lang="es-EC" sz="1800" dirty="0">
                <a:solidFill>
                  <a:schemeClr val="tx1"/>
                </a:solidFill>
                <a:latin typeface="Times New Roman" panose="02020603050405020304" pitchFamily="18" charset="0"/>
                <a:cs typeface="Times New Roman" panose="02020603050405020304" pitchFamily="18" charset="0"/>
              </a:rPr>
            </a:br>
            <a:r>
              <a:rPr lang="es-EC" sz="1800" dirty="0">
                <a:solidFill>
                  <a:schemeClr val="tx1"/>
                </a:solidFill>
                <a:latin typeface="Times New Roman" panose="02020603050405020304" pitchFamily="18" charset="0"/>
                <a:cs typeface="Times New Roman" panose="02020603050405020304" pitchFamily="18" charset="0"/>
              </a:rPr>
              <a:t>GAD Mulalillo: $228,14USD</a:t>
            </a:r>
            <a:r>
              <a:rPr lang="es-EC" sz="1600" dirty="0">
                <a:solidFill>
                  <a:schemeClr val="tx1"/>
                </a:solidFill>
                <a:latin typeface="Times New Roman" panose="02020603050405020304" pitchFamily="18" charset="0"/>
                <a:cs typeface="Times New Roman" panose="02020603050405020304" pitchFamily="18" charset="0"/>
              </a:rPr>
              <a:t/>
            </a:r>
            <a:br>
              <a:rPr lang="es-EC" sz="1600" dirty="0">
                <a:solidFill>
                  <a:schemeClr val="tx1"/>
                </a:solidFill>
                <a:latin typeface="Times New Roman" panose="02020603050405020304" pitchFamily="18" charset="0"/>
                <a:cs typeface="Times New Roman" panose="02020603050405020304" pitchFamily="18" charset="0"/>
              </a:rPr>
            </a:br>
            <a:r>
              <a:rPr lang="es-EC" sz="1600" dirty="0">
                <a:solidFill>
                  <a:schemeClr val="tx1"/>
                </a:solidFill>
                <a:latin typeface="Times New Roman" panose="02020603050405020304" pitchFamily="18" charset="0"/>
                <a:cs typeface="Times New Roman" panose="02020603050405020304" pitchFamily="18" charset="0"/>
              </a:rPr>
              <a:t> </a:t>
            </a:r>
          </a:p>
        </p:txBody>
      </p:sp>
      <p:sp>
        <p:nvSpPr>
          <p:cNvPr id="4" name="CuadroTexto 3"/>
          <p:cNvSpPr txBox="1"/>
          <p:nvPr/>
        </p:nvSpPr>
        <p:spPr>
          <a:xfrm>
            <a:off x="3460172" y="187035"/>
            <a:ext cx="6483926" cy="1200329"/>
          </a:xfrm>
          <a:prstGeom prst="rect">
            <a:avLst/>
          </a:prstGeom>
          <a:noFill/>
        </p:spPr>
        <p:txBody>
          <a:bodyPr wrap="square" rtlCol="0">
            <a:spAutoFit/>
          </a:bodyPr>
          <a:lstStyle/>
          <a:p>
            <a:pPr algn="ctr"/>
            <a:r>
              <a:rPr lang="es-ES" sz="2400" dirty="0" smtClean="0">
                <a:latin typeface="Berlin Sans FB Demi" panose="020E0802020502020306" pitchFamily="34" charset="0"/>
              </a:rPr>
              <a:t>ENTREGA DE CEMENTO PARA LA JUNTA DE RIEGO Y DRENAJE LA COOPERATIVA SAN VICENTE </a:t>
            </a:r>
            <a:endParaRPr lang="es-ES" sz="2400" dirty="0">
              <a:latin typeface="Berlin Sans FB Demi" panose="020E0802020502020306" pitchFamily="34" charset="0"/>
            </a:endParaRPr>
          </a:p>
        </p:txBody>
      </p:sp>
      <p:pic>
        <p:nvPicPr>
          <p:cNvPr id="5" name="Imagen 4"/>
          <p:cNvPicPr>
            <a:picLocks noChangeAspect="1"/>
          </p:cNvPicPr>
          <p:nvPr/>
        </p:nvPicPr>
        <p:blipFill rotWithShape="1">
          <a:blip r:embed="rId3" cstate="print">
            <a:extLst>
              <a:ext uri="{28A0092B-C50C-407E-A947-70E740481C1C}">
                <a14:useLocalDpi xmlns:a14="http://schemas.microsoft.com/office/drawing/2010/main" val="0"/>
              </a:ext>
            </a:extLst>
          </a:blip>
          <a:srcRect l="33456"/>
          <a:stretch/>
        </p:blipFill>
        <p:spPr>
          <a:xfrm>
            <a:off x="3969328" y="1257299"/>
            <a:ext cx="3667990" cy="4613565"/>
          </a:xfrm>
          <a:prstGeom prst="ellipse">
            <a:avLst/>
          </a:prstGeom>
          <a:ln>
            <a:noFill/>
          </a:ln>
          <a:effectLst>
            <a:softEdge rad="112500"/>
          </a:effectLst>
        </p:spPr>
      </p:pic>
      <p:pic>
        <p:nvPicPr>
          <p:cNvPr id="6" name="Imagen 5"/>
          <p:cNvPicPr>
            <a:picLocks noChangeAspect="1"/>
          </p:cNvPicPr>
          <p:nvPr/>
        </p:nvPicPr>
        <p:blipFill rotWithShape="1">
          <a:blip r:embed="rId4">
            <a:extLst>
              <a:ext uri="{28A0092B-C50C-407E-A947-70E740481C1C}">
                <a14:useLocalDpi xmlns:a14="http://schemas.microsoft.com/office/drawing/2010/main" val="0"/>
              </a:ext>
            </a:extLst>
          </a:blip>
          <a:srcRect l="45085" r="25971"/>
          <a:stretch/>
        </p:blipFill>
        <p:spPr>
          <a:xfrm>
            <a:off x="7762009" y="1257300"/>
            <a:ext cx="3865418" cy="4613564"/>
          </a:xfrm>
          <a:prstGeom prst="ellipse">
            <a:avLst/>
          </a:prstGeom>
          <a:ln>
            <a:noFill/>
          </a:ln>
          <a:effectLst>
            <a:softEdge rad="112500"/>
          </a:effectLst>
        </p:spPr>
      </p:pic>
      <p:pic>
        <p:nvPicPr>
          <p:cNvPr id="8" name="Imagen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70389265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3002973" y="145472"/>
            <a:ext cx="6816436" cy="1323439"/>
          </a:xfrm>
          <a:prstGeom prst="rect">
            <a:avLst/>
          </a:prstGeom>
          <a:noFill/>
        </p:spPr>
        <p:txBody>
          <a:bodyPr wrap="square" rtlCol="0">
            <a:spAutoFit/>
          </a:bodyPr>
          <a:lstStyle/>
          <a:p>
            <a:pPr algn="ctr"/>
            <a:r>
              <a:rPr lang="es-ES" sz="2000" dirty="0" smtClean="0"/>
              <a:t>CON EL OBJETIVO DE INCENTIVAR EL DEPORTE EL GAD PARROQUIAL EN COORDINACIÓN CON EL GAD MUNICIPAL DE SALCEDO EJECUTARON LA OBRA DE ENCHAMBADO DEL ESTADIO COMUNAL EN EL SECTOR UNALAGUA LA PELOTANA.</a:t>
            </a:r>
            <a:endParaRPr lang="es-ES" sz="2000" dirty="0"/>
          </a:p>
        </p:txBody>
      </p:sp>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635" y="1552263"/>
            <a:ext cx="3195961" cy="2614491"/>
          </a:xfrm>
          <a:prstGeom prst="ellipse">
            <a:avLst/>
          </a:prstGeom>
          <a:ln>
            <a:noFill/>
          </a:ln>
          <a:effectLst>
            <a:softEdge rad="112500"/>
          </a:effectLst>
        </p:spPr>
      </p:pic>
      <p:pic>
        <p:nvPicPr>
          <p:cNvPr id="10" name="Imagen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70565" y="1552264"/>
            <a:ext cx="3252354" cy="2614491"/>
          </a:xfrm>
          <a:prstGeom prst="ellipse">
            <a:avLst/>
          </a:prstGeom>
          <a:ln>
            <a:noFill/>
          </a:ln>
          <a:effectLst>
            <a:softEdge rad="112500"/>
          </a:effectLst>
        </p:spPr>
      </p:pic>
      <p:pic>
        <p:nvPicPr>
          <p:cNvPr id="11" name="Imagen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36615" y="4250106"/>
            <a:ext cx="3003717" cy="2493594"/>
          </a:xfrm>
          <a:prstGeom prst="ellipse">
            <a:avLst/>
          </a:prstGeom>
          <a:ln>
            <a:noFill/>
          </a:ln>
          <a:effectLst>
            <a:softEdge rad="112500"/>
          </a:effectLst>
        </p:spPr>
      </p:pic>
      <p:pic>
        <p:nvPicPr>
          <p:cNvPr id="12" name="Imagen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52947" y="1552263"/>
            <a:ext cx="3645780" cy="2614491"/>
          </a:xfrm>
          <a:prstGeom prst="ellipse">
            <a:avLst/>
          </a:prstGeom>
          <a:ln>
            <a:noFill/>
          </a:ln>
          <a:effectLst>
            <a:softEdge rad="112500"/>
          </a:effectLst>
        </p:spPr>
      </p:pic>
      <p:pic>
        <p:nvPicPr>
          <p:cNvPr id="13" name="Imagen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22843" y="4166754"/>
            <a:ext cx="2989984" cy="2501510"/>
          </a:xfrm>
          <a:prstGeom prst="ellipse">
            <a:avLst/>
          </a:prstGeom>
          <a:ln>
            <a:noFill/>
          </a:ln>
          <a:effectLst>
            <a:softEdge rad="112500"/>
          </a:effectLst>
        </p:spPr>
      </p:pic>
      <p:pic>
        <p:nvPicPr>
          <p:cNvPr id="15" name="Imagen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199681313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098964" y="592282"/>
            <a:ext cx="7356763" cy="5059371"/>
          </a:xfrm>
        </p:spPr>
        <p:txBody>
          <a:bodyPr>
            <a:normAutofit/>
          </a:bodyPr>
          <a:lstStyle/>
          <a:p>
            <a:pPr algn="ctr"/>
            <a:r>
              <a:rPr lang="es-EC" sz="4000" dirty="0" smtClean="0">
                <a:solidFill>
                  <a:schemeClr val="tx2">
                    <a:lumMod val="75000"/>
                  </a:schemeClr>
                </a:solidFill>
                <a:latin typeface="Berlin Sans FB Demi" panose="020E0802020502020306" pitchFamily="34" charset="0"/>
                <a:cs typeface="Aldhabi" panose="01000000000000000000" pitchFamily="2" charset="-78"/>
              </a:rPr>
              <a:t>EL GAD PARROQUIA SIEMPRE PENSANDO EN EL BIENESTAR DE LAS PERSONAS MAS VULNERABLES D ELA PARROQUIA EJECUTAN PROYECTOS MEDIANTE FIRMAS DE CONVENIOS Y POR ADMINISTRACIÓN DIRECTA</a:t>
            </a:r>
            <a:endParaRPr lang="es-EC" dirty="0">
              <a:solidFill>
                <a:schemeClr val="accent5">
                  <a:lumMod val="75000"/>
                </a:schemeClr>
              </a:solidFill>
              <a:latin typeface="Algerian" panose="04020705040A02060702" pitchFamily="82" charset="0"/>
            </a:endParaRPr>
          </a:p>
        </p:txBody>
      </p:sp>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48376343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Nube 5"/>
          <p:cNvSpPr/>
          <p:nvPr/>
        </p:nvSpPr>
        <p:spPr>
          <a:xfrm>
            <a:off x="560854" y="82529"/>
            <a:ext cx="9962766" cy="6775471"/>
          </a:xfrm>
          <a:prstGeom prst="cloud">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s-EC" sz="2400" dirty="0" smtClean="0">
                <a:solidFill>
                  <a:schemeClr val="tx1"/>
                </a:solidFill>
                <a:latin typeface="Times New Roman" panose="02020603050405020304" pitchFamily="18" charset="0"/>
                <a:cs typeface="Times New Roman" panose="02020603050405020304" pitchFamily="18" charset="0"/>
              </a:rPr>
              <a:t>Mediante Convenio de Cooperación entre el GADPR Mulalillo y el MIES se brinda atención a 99 Niños y Niñas de la parroquia,  con tres </a:t>
            </a:r>
            <a:r>
              <a:rPr lang="es-EC" sz="2400" dirty="0" err="1" smtClean="0">
                <a:solidFill>
                  <a:schemeClr val="tx1"/>
                </a:solidFill>
                <a:latin typeface="Times New Roman" panose="02020603050405020304" pitchFamily="18" charset="0"/>
                <a:cs typeface="Times New Roman" panose="02020603050405020304" pitchFamily="18" charset="0"/>
              </a:rPr>
              <a:t>CDIs</a:t>
            </a:r>
            <a:r>
              <a:rPr lang="es-EC" sz="2400" dirty="0" smtClean="0">
                <a:solidFill>
                  <a:schemeClr val="tx1"/>
                </a:solidFill>
                <a:latin typeface="Times New Roman" panose="02020603050405020304" pitchFamily="18" charset="0"/>
                <a:cs typeface="Times New Roman" panose="02020603050405020304" pitchFamily="18" charset="0"/>
              </a:rPr>
              <a:t> que están ubicados en Mulalillo Centro Cunchibamba Chico y San Luis, para lo cual el GAD Mulalillo dota de materiales</a:t>
            </a:r>
            <a:r>
              <a:rPr lang="es-EC" sz="3400" dirty="0" smtClean="0">
                <a:solidFill>
                  <a:schemeClr val="tx1"/>
                </a:solidFill>
                <a:latin typeface="Times New Roman" panose="02020603050405020304" pitchFamily="18" charset="0"/>
                <a:cs typeface="Times New Roman" panose="02020603050405020304" pitchFamily="18" charset="0"/>
              </a:rPr>
              <a:t> </a:t>
            </a:r>
            <a:r>
              <a:rPr lang="es-EC" sz="2400" dirty="0" smtClean="0">
                <a:solidFill>
                  <a:schemeClr val="tx1"/>
                </a:solidFill>
                <a:latin typeface="Times New Roman" panose="02020603050405020304" pitchFamily="18" charset="0"/>
                <a:cs typeface="Times New Roman" panose="02020603050405020304" pitchFamily="18" charset="0"/>
              </a:rPr>
              <a:t>de oficina,  Fungible, Aseo, Material Didáctico, prendas de protección para  los niños/as y las madres educadoras, agasajo por el día del Niño y la Navidad, así como también se invierte en la infraestructura y adecuaciones de los tres centros.</a:t>
            </a:r>
          </a:p>
          <a:p>
            <a:pPr algn="ctr"/>
            <a:endParaRPr lang="es-EC" sz="2400" dirty="0" smtClean="0">
              <a:solidFill>
                <a:schemeClr val="tx1"/>
              </a:solidFill>
              <a:latin typeface="Times New Roman" panose="02020603050405020304" pitchFamily="18" charset="0"/>
              <a:cs typeface="Times New Roman" panose="02020603050405020304" pitchFamily="18" charset="0"/>
            </a:endParaRPr>
          </a:p>
          <a:p>
            <a:r>
              <a:rPr lang="es-EC" sz="2400" dirty="0" smtClean="0">
                <a:solidFill>
                  <a:schemeClr val="tx1"/>
                </a:solidFill>
                <a:latin typeface="Times New Roman" panose="02020603050405020304" pitchFamily="18" charset="0"/>
                <a:cs typeface="Times New Roman" panose="02020603050405020304" pitchFamily="18" charset="0"/>
              </a:rPr>
              <a:t>Aporte MIES: 137.538,19</a:t>
            </a:r>
          </a:p>
          <a:p>
            <a:r>
              <a:rPr lang="es-EC" sz="2400" dirty="0" smtClean="0">
                <a:solidFill>
                  <a:schemeClr val="tx1"/>
                </a:solidFill>
                <a:latin typeface="Times New Roman" panose="02020603050405020304" pitchFamily="18" charset="0"/>
                <a:cs typeface="Times New Roman" panose="02020603050405020304" pitchFamily="18" charset="0"/>
              </a:rPr>
              <a:t>Aporte GAD Mulalillo:$27.564,64USD</a:t>
            </a:r>
          </a:p>
          <a:p>
            <a:pPr algn="ctr"/>
            <a:endParaRPr lang="es-EC" sz="2400" dirty="0" smtClean="0">
              <a:solidFill>
                <a:schemeClr val="tx1"/>
              </a:solidFill>
              <a:latin typeface="Times New Roman" panose="02020603050405020304" pitchFamily="18" charset="0"/>
              <a:cs typeface="Times New Roman" panose="02020603050405020304" pitchFamily="18" charset="0"/>
            </a:endParaRPr>
          </a:p>
          <a:p>
            <a:pPr algn="ctr"/>
            <a:r>
              <a:rPr lang="es-EC" sz="3400" dirty="0" smtClean="0">
                <a:solidFill>
                  <a:schemeClr val="tx1"/>
                </a:solidFill>
                <a:latin typeface="Times New Roman" panose="02020603050405020304" pitchFamily="18" charset="0"/>
                <a:cs typeface="Times New Roman" panose="02020603050405020304" pitchFamily="18" charset="0"/>
              </a:rPr>
              <a:t>Inversión Total: $165.102,83USD</a:t>
            </a:r>
          </a:p>
        </p:txBody>
      </p:sp>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61684" y="2871538"/>
            <a:ext cx="3344961" cy="3269490"/>
          </a:xfrm>
          <a:prstGeom prst="ellipse">
            <a:avLst/>
          </a:prstGeom>
          <a:ln>
            <a:noFill/>
          </a:ln>
          <a:effectLst>
            <a:softEdge rad="112500"/>
          </a:effectLst>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415164" y="5810251"/>
            <a:ext cx="661554" cy="661554"/>
          </a:xfrm>
          <a:prstGeom prst="rect">
            <a:avLst/>
          </a:prstGeom>
        </p:spPr>
      </p:pic>
    </p:spTree>
    <p:extLst>
      <p:ext uri="{BB962C8B-B14F-4D97-AF65-F5344CB8AC3E}">
        <p14:creationId xmlns:p14="http://schemas.microsoft.com/office/powerpoint/2010/main" val="16547401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575463" y="872836"/>
            <a:ext cx="5838940" cy="78056"/>
          </a:xfrm>
        </p:spPr>
        <p:txBody>
          <a:bodyPr>
            <a:normAutofit fontScale="90000"/>
          </a:bodyPr>
          <a:lstStyle/>
          <a:p>
            <a:r>
              <a:rPr lang="es-EC" sz="3600" b="1" dirty="0" smtClean="0">
                <a:ln w="12700">
                  <a:solidFill>
                    <a:schemeClr val="accent3">
                      <a:lumMod val="50000"/>
                    </a:schemeClr>
                  </a:solidFill>
                  <a:prstDash val="solid"/>
                </a:ln>
                <a:solidFill>
                  <a:schemeClr val="tx2">
                    <a:lumMod val="75000"/>
                  </a:schemeClr>
                </a:solidFill>
                <a:effectLst>
                  <a:innerShdw blurRad="177800">
                    <a:schemeClr val="accent3">
                      <a:lumMod val="50000"/>
                    </a:schemeClr>
                  </a:innerShdw>
                </a:effectLst>
                <a:latin typeface="Aharoni" panose="02010803020104030203" pitchFamily="2" charset="-79"/>
                <a:cs typeface="Aharoni" panose="02010803020104030203" pitchFamily="2" charset="-79"/>
              </a:rPr>
              <a:t>CDI MULALILLO CENTRO</a:t>
            </a:r>
            <a:r>
              <a:rPr lang="es-EC" sz="36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r>
            <a:br>
              <a:rPr lang="es-EC" sz="36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br>
            <a:r>
              <a:rPr lang="es-EC"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endParaRPr lang="es-EC"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97434" y="789002"/>
            <a:ext cx="3647285" cy="2820472"/>
          </a:xfrm>
          <a:prstGeom prst="ellipse">
            <a:avLst/>
          </a:prstGeom>
          <a:ln>
            <a:noFill/>
          </a:ln>
          <a:effectLst>
            <a:softEdge rad="112500"/>
          </a:effectLst>
        </p:spPr>
      </p:pic>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44719" y="789003"/>
            <a:ext cx="3095050" cy="2820472"/>
          </a:xfrm>
          <a:prstGeom prst="ellipse">
            <a:avLst/>
          </a:prstGeom>
          <a:ln>
            <a:noFill/>
          </a:ln>
          <a:effectLst>
            <a:softEdge rad="112500"/>
          </a:effectLst>
        </p:spPr>
      </p:pic>
      <p:pic>
        <p:nvPicPr>
          <p:cNvPr id="5" name="Image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15349" y="767199"/>
            <a:ext cx="3392906" cy="2842275"/>
          </a:xfrm>
          <a:prstGeom prst="ellipse">
            <a:avLst/>
          </a:prstGeom>
          <a:ln>
            <a:noFill/>
          </a:ln>
          <a:effectLst>
            <a:softEdge rad="112500"/>
          </a:effectLst>
        </p:spPr>
      </p:pic>
      <p:pic>
        <p:nvPicPr>
          <p:cNvPr id="6" name="Imagen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8717" y="3448657"/>
            <a:ext cx="3647286" cy="2999874"/>
          </a:xfrm>
          <a:prstGeom prst="ellipse">
            <a:avLst/>
          </a:prstGeom>
          <a:ln>
            <a:noFill/>
          </a:ln>
          <a:effectLst>
            <a:softEdge rad="112500"/>
          </a:effectLst>
        </p:spPr>
      </p:pic>
      <p:pic>
        <p:nvPicPr>
          <p:cNvPr id="9" name="Imagen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21583" y="3510965"/>
            <a:ext cx="3095050" cy="3177709"/>
          </a:xfrm>
          <a:prstGeom prst="ellipse">
            <a:avLst/>
          </a:prstGeom>
          <a:ln>
            <a:noFill/>
          </a:ln>
          <a:effectLst>
            <a:softEdge rad="112500"/>
          </a:effectLst>
        </p:spPr>
      </p:pic>
      <p:pic>
        <p:nvPicPr>
          <p:cNvPr id="7" name="Imagen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45586" y="3385318"/>
            <a:ext cx="3280606" cy="3177709"/>
          </a:xfrm>
          <a:prstGeom prst="ellipse">
            <a:avLst/>
          </a:prstGeom>
          <a:ln>
            <a:noFill/>
          </a:ln>
          <a:effectLst>
            <a:softEdge rad="112500"/>
          </a:effectLst>
        </p:spPr>
      </p:pic>
      <p:pic>
        <p:nvPicPr>
          <p:cNvPr id="12" name="Imagen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0452440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376388" y="194549"/>
            <a:ext cx="7094862" cy="665408"/>
          </a:xfrm>
        </p:spPr>
        <p:txBody>
          <a:bodyPr>
            <a:noAutofit/>
          </a:bodyPr>
          <a:lstStyle/>
          <a:p>
            <a:r>
              <a:rPr lang="es-EC" b="1" dirty="0" smtClean="0">
                <a:ln w="10160">
                  <a:solidFill>
                    <a:schemeClr val="accent5"/>
                  </a:solidFill>
                  <a:prstDash val="solid"/>
                </a:ln>
                <a:solidFill>
                  <a:schemeClr val="tx2">
                    <a:lumMod val="75000"/>
                  </a:schemeClr>
                </a:solidFill>
                <a:effectLst>
                  <a:outerShdw blurRad="38100" dist="22860" dir="5400000" algn="tl" rotWithShape="0">
                    <a:srgbClr val="000000">
                      <a:alpha val="30000"/>
                    </a:srgbClr>
                  </a:outerShdw>
                </a:effectLst>
                <a:latin typeface="Aharoni" panose="02010803020104030203" pitchFamily="2" charset="-79"/>
                <a:cs typeface="Aharoni" panose="02010803020104030203" pitchFamily="2" charset="-79"/>
              </a:rPr>
              <a:t>       </a:t>
            </a:r>
            <a:r>
              <a:rPr lang="es-EC" sz="3600" dirty="0">
                <a:solidFill>
                  <a:schemeClr val="tx1"/>
                </a:solidFill>
                <a:latin typeface="Berlin Sans FB Demi" panose="020E0802020502020306" pitchFamily="34" charset="0"/>
              </a:rPr>
              <a:t>CDI CUNCHIBAMBA CHICO</a:t>
            </a:r>
            <a:endParaRPr lang="es-EC" sz="3600" b="1" dirty="0">
              <a:ln w="10160">
                <a:solidFill>
                  <a:schemeClr val="accent5"/>
                </a:solidFill>
                <a:prstDash val="solid"/>
              </a:ln>
              <a:solidFill>
                <a:schemeClr val="tx1"/>
              </a:solidFill>
              <a:effectLst>
                <a:outerShdw blurRad="38100" dist="22860" dir="5400000" algn="tl" rotWithShape="0">
                  <a:srgbClr val="000000">
                    <a:alpha val="30000"/>
                  </a:srgbClr>
                </a:outerShdw>
              </a:effectLst>
              <a:latin typeface="Berlin Sans FB Demi" panose="020E0802020502020306" pitchFamily="34" charset="0"/>
              <a:cs typeface="Aharoni" panose="02010803020104030203" pitchFamily="2" charset="-79"/>
            </a:endParaRPr>
          </a:p>
        </p:txBody>
      </p:sp>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59322" y="901520"/>
            <a:ext cx="3753852" cy="2911944"/>
          </a:xfrm>
          <a:prstGeom prst="ellipse">
            <a:avLst/>
          </a:prstGeom>
          <a:ln>
            <a:noFill/>
          </a:ln>
          <a:effectLst>
            <a:softEdge rad="112500"/>
          </a:effectLst>
        </p:spPr>
      </p:pic>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69976" y="901521"/>
            <a:ext cx="2933065" cy="2911943"/>
          </a:xfrm>
          <a:prstGeom prst="ellipse">
            <a:avLst/>
          </a:prstGeom>
          <a:ln>
            <a:noFill/>
          </a:ln>
          <a:effectLst>
            <a:softEdge rad="112500"/>
          </a:effectLst>
        </p:spPr>
      </p:pic>
      <p:pic>
        <p:nvPicPr>
          <p:cNvPr id="6" name="Image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8764" y="3813464"/>
            <a:ext cx="3165186" cy="2767832"/>
          </a:xfrm>
          <a:prstGeom prst="ellipse">
            <a:avLst/>
          </a:prstGeom>
          <a:ln>
            <a:noFill/>
          </a:ln>
          <a:effectLst>
            <a:softEdge rad="112500"/>
          </a:effectLst>
        </p:spPr>
      </p:pic>
      <p:pic>
        <p:nvPicPr>
          <p:cNvPr id="7" name="Imagen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56180" y="3896591"/>
            <a:ext cx="3304331" cy="2767832"/>
          </a:xfrm>
          <a:prstGeom prst="ellipse">
            <a:avLst/>
          </a:prstGeom>
          <a:ln>
            <a:noFill/>
          </a:ln>
          <a:effectLst>
            <a:softEdge rad="112500"/>
          </a:effectLst>
        </p:spPr>
      </p:pic>
      <p:pic>
        <p:nvPicPr>
          <p:cNvPr id="10" name="Imagen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62838" y="3855027"/>
            <a:ext cx="3753853" cy="2576946"/>
          </a:xfrm>
          <a:prstGeom prst="ellipse">
            <a:avLst/>
          </a:prstGeom>
          <a:ln>
            <a:noFill/>
          </a:ln>
          <a:effectLst>
            <a:softEdge rad="112500"/>
          </a:effectLst>
        </p:spPr>
      </p:pic>
      <p:pic>
        <p:nvPicPr>
          <p:cNvPr id="11" name="Imagen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77528" y="901520"/>
            <a:ext cx="3255819" cy="2911944"/>
          </a:xfrm>
          <a:prstGeom prst="ellipse">
            <a:avLst/>
          </a:prstGeom>
          <a:ln>
            <a:noFill/>
          </a:ln>
          <a:effectLst>
            <a:softEdge rad="112500"/>
          </a:effectLst>
        </p:spPr>
      </p:pic>
      <p:pic>
        <p:nvPicPr>
          <p:cNvPr id="13" name="Imagen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7293453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ítulo 1"/>
          <p:cNvSpPr>
            <a:spLocks noGrp="1"/>
          </p:cNvSpPr>
          <p:nvPr>
            <p:ph type="title"/>
          </p:nvPr>
        </p:nvSpPr>
        <p:spPr>
          <a:xfrm>
            <a:off x="4321721" y="38638"/>
            <a:ext cx="4006806" cy="892366"/>
          </a:xfrm>
        </p:spPr>
        <p:txBody>
          <a:bodyPr>
            <a:noAutofit/>
          </a:bodyPr>
          <a:lstStyle/>
          <a:p>
            <a:r>
              <a:rPr lang="es-EC" dirty="0" smtClean="0">
                <a:ln w="12700">
                  <a:solidFill>
                    <a:schemeClr val="tx2">
                      <a:lumMod val="75000"/>
                    </a:schemeClr>
                  </a:solidFill>
                  <a:prstDash val="solid"/>
                </a:ln>
                <a:solidFill>
                  <a:schemeClr val="tx2">
                    <a:lumMod val="75000"/>
                  </a:schemeClr>
                </a:solidFill>
                <a:latin typeface="Berlin Sans FB Demi" panose="020E0802020502020306" pitchFamily="34" charset="0"/>
                <a:cs typeface="Aharoni" panose="02010803020104030203" pitchFamily="2" charset="-79"/>
              </a:rPr>
              <a:t>CDI SAN LUIS</a:t>
            </a:r>
            <a:endParaRPr lang="es-EC" dirty="0">
              <a:ln w="12700">
                <a:solidFill>
                  <a:schemeClr val="tx2">
                    <a:lumMod val="75000"/>
                  </a:schemeClr>
                </a:solidFill>
                <a:prstDash val="solid"/>
              </a:ln>
              <a:solidFill>
                <a:schemeClr val="tx2">
                  <a:lumMod val="75000"/>
                </a:schemeClr>
              </a:solidFill>
              <a:latin typeface="Berlin Sans FB Demi" panose="020E0802020502020306" pitchFamily="34" charset="0"/>
              <a:cs typeface="Aharoni" panose="02010803020104030203" pitchFamily="2" charset="-79"/>
            </a:endParaRPr>
          </a:p>
        </p:txBody>
      </p:sp>
      <p:pic>
        <p:nvPicPr>
          <p:cNvPr id="5" name="Imagen 4"/>
          <p:cNvPicPr>
            <a:picLocks noChangeAspect="1"/>
          </p:cNvPicPr>
          <p:nvPr/>
        </p:nvPicPr>
        <p:blipFill rotWithShape="1">
          <a:blip r:embed="rId3">
            <a:extLst>
              <a:ext uri="{28A0092B-C50C-407E-A947-70E740481C1C}">
                <a14:useLocalDpi xmlns:a14="http://schemas.microsoft.com/office/drawing/2010/main" val="0"/>
              </a:ext>
            </a:extLst>
          </a:blip>
          <a:srcRect r="52281"/>
          <a:stretch/>
        </p:blipFill>
        <p:spPr>
          <a:xfrm>
            <a:off x="5039896" y="837128"/>
            <a:ext cx="3288631" cy="2965944"/>
          </a:xfrm>
          <a:prstGeom prst="ellipse">
            <a:avLst/>
          </a:prstGeom>
          <a:ln>
            <a:noFill/>
          </a:ln>
          <a:effectLst>
            <a:softEdge rad="112500"/>
          </a:effectLst>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94569" y="837128"/>
            <a:ext cx="3010568" cy="2965944"/>
          </a:xfrm>
          <a:prstGeom prst="ellipse">
            <a:avLst/>
          </a:prstGeom>
          <a:ln>
            <a:noFill/>
          </a:ln>
          <a:effectLst>
            <a:softEdge rad="112500"/>
          </a:effectLst>
        </p:spPr>
      </p:pic>
      <p:pic>
        <p:nvPicPr>
          <p:cNvPr id="7" name="Image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4569" y="3803072"/>
            <a:ext cx="3010568" cy="2735736"/>
          </a:xfrm>
          <a:prstGeom prst="ellipse">
            <a:avLst/>
          </a:prstGeom>
          <a:ln>
            <a:noFill/>
          </a:ln>
          <a:effectLst>
            <a:softEdge rad="112500"/>
          </a:effectLst>
        </p:spPr>
      </p:pic>
      <p:pic>
        <p:nvPicPr>
          <p:cNvPr id="14" name="Imagen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39896" y="3841101"/>
            <a:ext cx="3288631" cy="2801617"/>
          </a:xfrm>
          <a:prstGeom prst="ellipse">
            <a:avLst/>
          </a:prstGeom>
          <a:ln>
            <a:noFill/>
          </a:ln>
          <a:effectLst>
            <a:softEdge rad="112500"/>
          </a:effectLst>
        </p:spPr>
      </p:pic>
      <p:pic>
        <p:nvPicPr>
          <p:cNvPr id="10" name="Imagen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502315" y="3841101"/>
            <a:ext cx="3384884" cy="2801617"/>
          </a:xfrm>
          <a:prstGeom prst="ellipse">
            <a:avLst/>
          </a:prstGeom>
          <a:ln>
            <a:noFill/>
          </a:ln>
          <a:effectLst>
            <a:softEdge rad="112500"/>
          </a:effectLst>
        </p:spPr>
      </p:pic>
      <p:pic>
        <p:nvPicPr>
          <p:cNvPr id="11" name="Imagen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02315" y="837127"/>
            <a:ext cx="3384884" cy="2965945"/>
          </a:xfrm>
          <a:prstGeom prst="ellipse">
            <a:avLst/>
          </a:prstGeom>
          <a:ln>
            <a:noFill/>
          </a:ln>
          <a:effectLst>
            <a:softEdge rad="112500"/>
          </a:effectLst>
        </p:spPr>
      </p:pic>
      <p:pic>
        <p:nvPicPr>
          <p:cNvPr id="13" name="Imagen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565083" y="5881255"/>
            <a:ext cx="567544" cy="556663"/>
          </a:xfrm>
          <a:prstGeom prst="rect">
            <a:avLst/>
          </a:prstGeom>
        </p:spPr>
      </p:pic>
    </p:spTree>
    <p:extLst>
      <p:ext uri="{BB962C8B-B14F-4D97-AF65-F5344CB8AC3E}">
        <p14:creationId xmlns:p14="http://schemas.microsoft.com/office/powerpoint/2010/main" val="1907707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90709" y="3243870"/>
            <a:ext cx="3165763" cy="3086100"/>
          </a:xfrm>
          <a:prstGeom prst="ellipse">
            <a:avLst/>
          </a:prstGeom>
          <a:ln>
            <a:noFill/>
          </a:ln>
          <a:effectLst>
            <a:softEdge rad="112500"/>
          </a:effectLst>
        </p:spPr>
      </p:pic>
      <p:sp>
        <p:nvSpPr>
          <p:cNvPr id="4" name="Rectángulo 3"/>
          <p:cNvSpPr/>
          <p:nvPr/>
        </p:nvSpPr>
        <p:spPr>
          <a:xfrm>
            <a:off x="2449105" y="467773"/>
            <a:ext cx="6449235" cy="2308324"/>
          </a:xfrm>
          <a:prstGeom prst="rect">
            <a:avLst/>
          </a:prstGeom>
        </p:spPr>
        <p:txBody>
          <a:bodyPr wrap="square">
            <a:spAutoFit/>
          </a:bodyPr>
          <a:lstStyle/>
          <a:p>
            <a:pPr algn="ctr"/>
            <a:endParaRPr lang="es-EC" dirty="0" smtClean="0">
              <a:latin typeface="Times New Roman" panose="02020603050405020304" pitchFamily="18" charset="0"/>
              <a:cs typeface="Times New Roman" panose="02020603050405020304" pitchFamily="18" charset="0"/>
            </a:endParaRPr>
          </a:p>
          <a:p>
            <a:pPr algn="ctr"/>
            <a:endParaRPr lang="es-EC" dirty="0">
              <a:latin typeface="Times New Roman" panose="02020603050405020304" pitchFamily="18" charset="0"/>
              <a:cs typeface="Times New Roman" panose="02020603050405020304" pitchFamily="18" charset="0"/>
            </a:endParaRPr>
          </a:p>
          <a:p>
            <a:pPr algn="ctr"/>
            <a:endParaRPr lang="es-EC" dirty="0" smtClean="0">
              <a:latin typeface="Times New Roman" panose="02020603050405020304" pitchFamily="18" charset="0"/>
              <a:cs typeface="Times New Roman" panose="02020603050405020304" pitchFamily="18" charset="0"/>
            </a:endParaRPr>
          </a:p>
          <a:p>
            <a:pPr algn="ctr"/>
            <a:endParaRPr lang="es-EC" dirty="0">
              <a:latin typeface="Times New Roman" panose="02020603050405020304" pitchFamily="18" charset="0"/>
              <a:cs typeface="Times New Roman" panose="02020603050405020304" pitchFamily="18" charset="0"/>
            </a:endParaRPr>
          </a:p>
          <a:p>
            <a:pPr algn="ctr"/>
            <a:endParaRPr lang="es-EC" dirty="0" smtClean="0">
              <a:latin typeface="Times New Roman" panose="02020603050405020304" pitchFamily="18" charset="0"/>
              <a:cs typeface="Times New Roman" panose="02020603050405020304" pitchFamily="18" charset="0"/>
            </a:endParaRPr>
          </a:p>
          <a:p>
            <a:pPr algn="ctr"/>
            <a:endParaRPr lang="es-EC" dirty="0">
              <a:latin typeface="Times New Roman" panose="02020603050405020304" pitchFamily="18" charset="0"/>
              <a:cs typeface="Times New Roman" panose="02020603050405020304" pitchFamily="18" charset="0"/>
            </a:endParaRPr>
          </a:p>
          <a:p>
            <a:pPr algn="ctr"/>
            <a:endParaRPr lang="es-EC" dirty="0" smtClean="0">
              <a:latin typeface="Times New Roman" panose="02020603050405020304" pitchFamily="18" charset="0"/>
              <a:cs typeface="Times New Roman" panose="02020603050405020304" pitchFamily="18" charset="0"/>
            </a:endParaRPr>
          </a:p>
          <a:p>
            <a:pPr algn="ctr"/>
            <a:endParaRPr lang="es-EC" dirty="0">
              <a:latin typeface="Times New Roman" panose="02020603050405020304" pitchFamily="18" charset="0"/>
              <a:cs typeface="Times New Roman" panose="02020603050405020304" pitchFamily="18" charset="0"/>
            </a:endParaRPr>
          </a:p>
        </p:txBody>
      </p:sp>
      <p:sp>
        <p:nvSpPr>
          <p:cNvPr id="2" name="Rectángulo 1"/>
          <p:cNvSpPr/>
          <p:nvPr/>
        </p:nvSpPr>
        <p:spPr>
          <a:xfrm>
            <a:off x="2701636" y="695432"/>
            <a:ext cx="7138556" cy="5324535"/>
          </a:xfrm>
          <a:prstGeom prst="rect">
            <a:avLst/>
          </a:prstGeom>
        </p:spPr>
        <p:txBody>
          <a:bodyPr wrap="square">
            <a:spAutoFit/>
          </a:bodyPr>
          <a:lstStyle/>
          <a:p>
            <a:pPr marL="285750" indent="-285750" algn="just">
              <a:buFont typeface="Wingdings" panose="05000000000000000000" pitchFamily="2" charset="2"/>
              <a:buChar char="v"/>
            </a:pPr>
            <a:r>
              <a:rPr lang="es-EC" sz="2000" dirty="0">
                <a:latin typeface="Times New Roman" panose="02020603050405020304" pitchFamily="18" charset="0"/>
                <a:cs typeface="Times New Roman" panose="02020603050405020304" pitchFamily="18" charset="0"/>
              </a:rPr>
              <a:t>Mediante Convenio de Cooperación entre el GADPR Mulalillo y el MIES se brinda atención </a:t>
            </a:r>
            <a:r>
              <a:rPr lang="es-EC" sz="2000" dirty="0" smtClean="0">
                <a:latin typeface="Times New Roman" panose="02020603050405020304" pitchFamily="18" charset="0"/>
                <a:cs typeface="Times New Roman" panose="02020603050405020304" pitchFamily="18" charset="0"/>
              </a:rPr>
              <a:t>domiciliaria a 160 Adultos Mayores de </a:t>
            </a:r>
            <a:r>
              <a:rPr lang="es-EC" sz="2000" dirty="0">
                <a:latin typeface="Times New Roman" panose="02020603050405020304" pitchFamily="18" charset="0"/>
                <a:cs typeface="Times New Roman" panose="02020603050405020304" pitchFamily="18" charset="0"/>
              </a:rPr>
              <a:t>la parroquia,  con tres </a:t>
            </a:r>
            <a:r>
              <a:rPr lang="es-EC" sz="2000" dirty="0" smtClean="0">
                <a:latin typeface="Times New Roman" panose="02020603050405020304" pitchFamily="18" charset="0"/>
                <a:cs typeface="Times New Roman" panose="02020603050405020304" pitchFamily="18" charset="0"/>
              </a:rPr>
              <a:t>centros de atención, Estrellitas del Saber, Jardín de San Pedro y Canas de Vida y Camino al Cielo para brindar un servicio de promoción y cuidado de las personas adultas mayores que dependen de otras personas para movilizarse y realizar actividades básicas e instrumentales de la vida diaria; para </a:t>
            </a:r>
            <a:r>
              <a:rPr lang="es-EC" sz="2000" dirty="0">
                <a:latin typeface="Times New Roman" panose="02020603050405020304" pitchFamily="18" charset="0"/>
                <a:cs typeface="Times New Roman" panose="02020603050405020304" pitchFamily="18" charset="0"/>
              </a:rPr>
              <a:t>lo cual el GAD Mulalillo </a:t>
            </a:r>
            <a:r>
              <a:rPr lang="es-EC" sz="2000" dirty="0" smtClean="0">
                <a:latin typeface="Times New Roman" panose="02020603050405020304" pitchFamily="18" charset="0"/>
                <a:cs typeface="Times New Roman" panose="02020603050405020304" pitchFamily="18" charset="0"/>
              </a:rPr>
              <a:t>realiza eventos de vinculación como son día de Familia, día del Adulto </a:t>
            </a:r>
            <a:r>
              <a:rPr lang="es-EC" sz="2000" dirty="0">
                <a:latin typeface="Times New Roman" panose="02020603050405020304" pitchFamily="18" charset="0"/>
                <a:cs typeface="Times New Roman" panose="02020603050405020304" pitchFamily="18" charset="0"/>
              </a:rPr>
              <a:t>M</a:t>
            </a:r>
            <a:r>
              <a:rPr lang="es-EC" sz="2000" dirty="0" smtClean="0">
                <a:latin typeface="Times New Roman" panose="02020603050405020304" pitchFamily="18" charset="0"/>
                <a:cs typeface="Times New Roman" panose="02020603050405020304" pitchFamily="18" charset="0"/>
              </a:rPr>
              <a:t>ayor, Navidad en Familia etc.</a:t>
            </a:r>
          </a:p>
          <a:p>
            <a:pPr marL="285750" indent="-285750" algn="just">
              <a:buFont typeface="Wingdings" panose="05000000000000000000" pitchFamily="2" charset="2"/>
              <a:buChar char="v"/>
            </a:pPr>
            <a:endParaRPr lang="es-EC"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s-EC" sz="2000" dirty="0">
                <a:latin typeface="Times New Roman" panose="02020603050405020304" pitchFamily="18" charset="0"/>
                <a:cs typeface="Times New Roman" panose="02020603050405020304" pitchFamily="18" charset="0"/>
              </a:rPr>
              <a:t> </a:t>
            </a:r>
            <a:r>
              <a:rPr lang="es-EC" sz="2000" dirty="0" smtClean="0">
                <a:latin typeface="Times New Roman" panose="02020603050405020304" pitchFamily="18" charset="0"/>
                <a:cs typeface="Times New Roman" panose="02020603050405020304" pitchFamily="18" charset="0"/>
              </a:rPr>
              <a:t>Aporte MIES:$51.111,84</a:t>
            </a:r>
          </a:p>
          <a:p>
            <a:pPr marL="285750" indent="-285750">
              <a:buFont typeface="Wingdings" panose="05000000000000000000" pitchFamily="2" charset="2"/>
              <a:buChar char="v"/>
            </a:pPr>
            <a:r>
              <a:rPr lang="es-EC" sz="2000" dirty="0" smtClean="0">
                <a:latin typeface="Times New Roman" panose="02020603050405020304" pitchFamily="18" charset="0"/>
                <a:cs typeface="Times New Roman" panose="02020603050405020304" pitchFamily="18" charset="0"/>
              </a:rPr>
              <a:t>Aporte </a:t>
            </a:r>
            <a:r>
              <a:rPr lang="es-EC" sz="2000" dirty="0">
                <a:latin typeface="Times New Roman" panose="02020603050405020304" pitchFamily="18" charset="0"/>
                <a:cs typeface="Times New Roman" panose="02020603050405020304" pitchFamily="18" charset="0"/>
              </a:rPr>
              <a:t>GAD Mulalillo</a:t>
            </a:r>
            <a:r>
              <a:rPr lang="es-EC" sz="2000" dirty="0" smtClean="0">
                <a:latin typeface="Times New Roman" panose="02020603050405020304" pitchFamily="18" charset="0"/>
                <a:cs typeface="Times New Roman" panose="02020603050405020304" pitchFamily="18" charset="0"/>
              </a:rPr>
              <a:t>:$10.222,40USD</a:t>
            </a:r>
          </a:p>
          <a:p>
            <a:endParaRPr lang="es-EC" sz="2000" dirty="0" smtClean="0">
              <a:latin typeface="Times New Roman" panose="02020603050405020304" pitchFamily="18" charset="0"/>
              <a:cs typeface="Times New Roman" panose="02020603050405020304" pitchFamily="18" charset="0"/>
            </a:endParaRPr>
          </a:p>
          <a:p>
            <a:r>
              <a:rPr lang="es-EC" sz="2000" dirty="0" smtClean="0">
                <a:latin typeface="Times New Roman" panose="02020603050405020304" pitchFamily="18" charset="0"/>
                <a:cs typeface="Times New Roman" panose="02020603050405020304" pitchFamily="18" charset="0"/>
              </a:rPr>
              <a:t>            Inversión </a:t>
            </a:r>
            <a:r>
              <a:rPr lang="es-EC" sz="2000" dirty="0">
                <a:latin typeface="Times New Roman" panose="02020603050405020304" pitchFamily="18" charset="0"/>
                <a:cs typeface="Times New Roman" panose="02020603050405020304" pitchFamily="18" charset="0"/>
              </a:rPr>
              <a:t>total: </a:t>
            </a:r>
            <a:r>
              <a:rPr lang="es-EC" sz="2000" dirty="0" smtClean="0">
                <a:latin typeface="Times New Roman" panose="02020603050405020304" pitchFamily="18" charset="0"/>
                <a:cs typeface="Times New Roman" panose="02020603050405020304" pitchFamily="18" charset="0"/>
              </a:rPr>
              <a:t>$61.334,24USD</a:t>
            </a:r>
            <a:endParaRPr lang="es-EC"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s-EC"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s-EC" sz="2000" dirty="0" smtClean="0">
              <a:latin typeface="Times New Roman" panose="02020603050405020304" pitchFamily="18" charset="0"/>
              <a:cs typeface="Times New Roman" panose="02020603050405020304" pitchFamily="18" charset="0"/>
            </a:endParaRPr>
          </a:p>
        </p:txBody>
      </p:sp>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451562" y="5832764"/>
            <a:ext cx="642679" cy="642679"/>
          </a:xfrm>
          <a:prstGeom prst="rect">
            <a:avLst/>
          </a:prstGeom>
        </p:spPr>
      </p:pic>
    </p:spTree>
    <p:extLst>
      <p:ext uri="{BB962C8B-B14F-4D97-AF65-F5344CB8AC3E}">
        <p14:creationId xmlns:p14="http://schemas.microsoft.com/office/powerpoint/2010/main" val="14165099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3070763" y="42874"/>
            <a:ext cx="7133109" cy="1338828"/>
          </a:xfrm>
          <a:prstGeom prst="rect">
            <a:avLst/>
          </a:prstGeom>
        </p:spPr>
        <p:txBody>
          <a:bodyPr wrap="square">
            <a:spAutoFit/>
          </a:bodyPr>
          <a:lstStyle/>
          <a:p>
            <a:pPr algn="ctr">
              <a:lnSpc>
                <a:spcPct val="150000"/>
              </a:lnSpc>
            </a:pPr>
            <a:r>
              <a:rPr lang="es-EC" dirty="0" smtClean="0">
                <a:latin typeface="Berlin Sans FB Demi" panose="020E0802020502020306" pitchFamily="34" charset="0"/>
                <a:cs typeface="Aharoni" panose="02010803020104030203" pitchFamily="2" charset="-79"/>
              </a:rPr>
              <a:t>ENTREGA DE PLÁNTULAS PARA LA CREACIÓN DE HUERTOS FAMILIARES EN CADA DOMICILIO DE LOS ADULTOS MAYORES INCENTIVANDO ASÍ UNA ALIMENTACIÓN SANA Y NUTRITIVA.</a:t>
            </a:r>
          </a:p>
        </p:txBody>
      </p:sp>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7235" y="1491659"/>
            <a:ext cx="2580740" cy="2287078"/>
          </a:xfrm>
          <a:prstGeom prst="ellipse">
            <a:avLst/>
          </a:prstGeom>
          <a:ln>
            <a:noFill/>
          </a:ln>
          <a:effectLst>
            <a:softEdge rad="112500"/>
          </a:effectLst>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55744" y="1491659"/>
            <a:ext cx="2393658" cy="2287077"/>
          </a:xfrm>
          <a:prstGeom prst="ellipse">
            <a:avLst/>
          </a:prstGeom>
          <a:ln>
            <a:noFill/>
          </a:ln>
          <a:effectLst>
            <a:softEdge rad="112500"/>
          </a:effectLst>
        </p:spPr>
      </p:pic>
      <p:pic>
        <p:nvPicPr>
          <p:cNvPr id="12" name="Imagen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57170" y="1491658"/>
            <a:ext cx="2458129" cy="2287077"/>
          </a:xfrm>
          <a:prstGeom prst="ellipse">
            <a:avLst/>
          </a:prstGeom>
          <a:ln>
            <a:noFill/>
          </a:ln>
          <a:effectLst>
            <a:softEdge rad="112500"/>
          </a:effectLst>
        </p:spPr>
      </p:pic>
      <p:pic>
        <p:nvPicPr>
          <p:cNvPr id="13" name="Imagen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88636" y="1491659"/>
            <a:ext cx="2550814" cy="2287076"/>
          </a:xfrm>
          <a:prstGeom prst="ellipse">
            <a:avLst/>
          </a:prstGeom>
          <a:ln>
            <a:noFill/>
          </a:ln>
          <a:effectLst>
            <a:softEdge rad="112500"/>
          </a:effectLst>
        </p:spPr>
      </p:pic>
      <p:pic>
        <p:nvPicPr>
          <p:cNvPr id="14" name="Imagen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70763" y="3942041"/>
            <a:ext cx="2393658" cy="2348488"/>
          </a:xfrm>
          <a:prstGeom prst="ellipse">
            <a:avLst/>
          </a:prstGeom>
          <a:ln>
            <a:noFill/>
          </a:ln>
          <a:effectLst>
            <a:softEdge rad="112500"/>
          </a:effectLst>
        </p:spPr>
      </p:pic>
      <p:pic>
        <p:nvPicPr>
          <p:cNvPr id="15" name="Imagen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218876" y="3942041"/>
            <a:ext cx="2580740" cy="2348488"/>
          </a:xfrm>
          <a:prstGeom prst="ellipse">
            <a:avLst/>
          </a:prstGeom>
          <a:ln>
            <a:noFill/>
          </a:ln>
          <a:effectLst>
            <a:softEdge rad="112500"/>
          </a:effectLst>
        </p:spPr>
      </p:pic>
      <p:pic>
        <p:nvPicPr>
          <p:cNvPr id="2" name="Imagen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687209" y="4086001"/>
            <a:ext cx="2458129" cy="2346065"/>
          </a:xfrm>
          <a:prstGeom prst="ellipse">
            <a:avLst/>
          </a:prstGeom>
          <a:ln>
            <a:noFill/>
          </a:ln>
          <a:effectLst>
            <a:softEdge rad="112500"/>
          </a:effectLst>
        </p:spPr>
      </p:pic>
      <p:pic>
        <p:nvPicPr>
          <p:cNvPr id="3" name="Imagen 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383187" y="4086001"/>
            <a:ext cx="2550814" cy="2346065"/>
          </a:xfrm>
          <a:prstGeom prst="ellipse">
            <a:avLst/>
          </a:prstGeom>
          <a:ln>
            <a:noFill/>
          </a:ln>
          <a:effectLst>
            <a:softEdge rad="112500"/>
          </a:effectLst>
        </p:spPr>
      </p:pic>
      <p:pic>
        <p:nvPicPr>
          <p:cNvPr id="17" name="Imagen 16"/>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367653" y="5702219"/>
            <a:ext cx="729847" cy="729847"/>
          </a:xfrm>
          <a:prstGeom prst="rect">
            <a:avLst/>
          </a:prstGeom>
        </p:spPr>
      </p:pic>
    </p:spTree>
    <p:extLst>
      <p:ext uri="{BB962C8B-B14F-4D97-AF65-F5344CB8AC3E}">
        <p14:creationId xmlns:p14="http://schemas.microsoft.com/office/powerpoint/2010/main" val="28210799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ítulo 1"/>
          <p:cNvSpPr txBox="1">
            <a:spLocks/>
          </p:cNvSpPr>
          <p:nvPr/>
        </p:nvSpPr>
        <p:spPr>
          <a:xfrm>
            <a:off x="3002972" y="139326"/>
            <a:ext cx="8018101" cy="1001511"/>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C" sz="2000" b="1" dirty="0" smtClean="0">
                <a:solidFill>
                  <a:schemeClr val="tx1"/>
                </a:solidFill>
                <a:latin typeface="Berlin Sans FB Demi" panose="020E0802020502020306" pitchFamily="34" charset="0"/>
                <a:cs typeface="Times New Roman" panose="02020603050405020304" pitchFamily="18" charset="0"/>
              </a:rPr>
              <a:t>ENTREGA DE PRENDAS DE PROTECCIÓN Y KIT DE PROMOTOR PARA QUE LAS SEÑORAS PROMOTORAS SOCIALES REALICEN SU TRABAJO COMPLIENDO CON LAS NORMAS DE SEGURIDAD </a:t>
            </a:r>
            <a:endParaRPr lang="es-EC" sz="2000" b="1" dirty="0">
              <a:solidFill>
                <a:schemeClr val="tx1"/>
              </a:solidFill>
              <a:latin typeface="Berlin Sans FB Demi" panose="020E0802020502020306" pitchFamily="34" charset="0"/>
              <a:cs typeface="Times New Roman" panose="02020603050405020304" pitchFamily="18"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863" y="1635618"/>
            <a:ext cx="3376863" cy="3809218"/>
          </a:xfrm>
          <a:prstGeom prst="ellipse">
            <a:avLst/>
          </a:prstGeom>
          <a:ln>
            <a:noFill/>
          </a:ln>
          <a:effectLst>
            <a:softEdge rad="112500"/>
          </a:effectLst>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10354" y="1635617"/>
            <a:ext cx="3376864" cy="3726092"/>
          </a:xfrm>
          <a:prstGeom prst="ellipse">
            <a:avLst/>
          </a:prstGeom>
          <a:ln>
            <a:noFill/>
          </a:ln>
          <a:effectLst>
            <a:softEdge rad="112500"/>
          </a:effectLst>
        </p:spPr>
      </p:pic>
      <p:pic>
        <p:nvPicPr>
          <p:cNvPr id="10" name="Imagen 9"/>
          <p:cNvPicPr>
            <a:picLocks noChangeAspect="1"/>
          </p:cNvPicPr>
          <p:nvPr/>
        </p:nvPicPr>
        <p:blipFill rotWithShape="1">
          <a:blip r:embed="rId5">
            <a:extLst>
              <a:ext uri="{28A0092B-C50C-407E-A947-70E740481C1C}">
                <a14:useLocalDpi xmlns:a14="http://schemas.microsoft.com/office/drawing/2010/main" val="0"/>
              </a:ext>
            </a:extLst>
          </a:blip>
          <a:srcRect l="28560" t="77727" r="45985"/>
          <a:stretch/>
        </p:blipFill>
        <p:spPr>
          <a:xfrm>
            <a:off x="7491846" y="1635617"/>
            <a:ext cx="3667990" cy="3726092"/>
          </a:xfrm>
          <a:prstGeom prst="ellipse">
            <a:avLst/>
          </a:prstGeom>
          <a:ln>
            <a:noFill/>
          </a:ln>
          <a:effectLst>
            <a:softEdge rad="112500"/>
          </a:effectLst>
        </p:spPr>
      </p:pic>
      <p:pic>
        <p:nvPicPr>
          <p:cNvPr id="9" name="Imagen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9450776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3075709" y="38638"/>
            <a:ext cx="7949046" cy="1477328"/>
          </a:xfrm>
          <a:prstGeom prst="rect">
            <a:avLst/>
          </a:prstGeom>
        </p:spPr>
        <p:txBody>
          <a:bodyPr wrap="square">
            <a:spAutoFit/>
          </a:bodyPr>
          <a:lstStyle/>
          <a:p>
            <a:pPr algn="ctr">
              <a:lnSpc>
                <a:spcPct val="150000"/>
              </a:lnSpc>
            </a:pPr>
            <a:r>
              <a:rPr lang="es-EC" sz="2000" b="1" dirty="0" smtClean="0">
                <a:latin typeface="Berlin Sans FB Demi" panose="020E0802020502020306" pitchFamily="34" charset="0"/>
                <a:cs typeface="Times New Roman" panose="02020603050405020304" pitchFamily="18" charset="0"/>
              </a:rPr>
              <a:t>EL GAD PARROQUIAL EJECUTO TRES EVENTOS DE SUMA IMPORTANCIA PARA EL ADULTO MAYOR DÍA DE LA FAMILIAS, DÍA DEL ADULTO MAYOR Y NAVIDAD EN FAMILIA  </a:t>
            </a:r>
            <a:endParaRPr lang="es-EC" sz="2000" b="1" dirty="0">
              <a:latin typeface="Berlin Sans FB Demi" panose="020E0802020502020306" pitchFamily="34" charset="0"/>
              <a:cs typeface="Times New Roman" panose="02020603050405020304" pitchFamily="18" charset="0"/>
            </a:endParaRPr>
          </a:p>
        </p:txBody>
      </p:sp>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874" y="1370067"/>
            <a:ext cx="2308514" cy="2491885"/>
          </a:xfrm>
          <a:prstGeom prst="ellipse">
            <a:avLst/>
          </a:prstGeom>
          <a:ln>
            <a:noFill/>
          </a:ln>
          <a:effectLst>
            <a:softEdge rad="112500"/>
          </a:effectLst>
        </p:spPr>
      </p:pic>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6987" y="1452794"/>
            <a:ext cx="2127539" cy="2491885"/>
          </a:xfrm>
          <a:prstGeom prst="ellipse">
            <a:avLst/>
          </a:prstGeom>
          <a:ln>
            <a:noFill/>
          </a:ln>
          <a:effectLst>
            <a:softEdge rad="112500"/>
          </a:effectLst>
        </p:spPr>
      </p:pic>
      <p:pic>
        <p:nvPicPr>
          <p:cNvPr id="7" name="Image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75266" y="1510626"/>
            <a:ext cx="2136485" cy="2491886"/>
          </a:xfrm>
          <a:prstGeom prst="ellipse">
            <a:avLst/>
          </a:prstGeom>
          <a:ln>
            <a:noFill/>
          </a:ln>
          <a:effectLst>
            <a:softEdge rad="112500"/>
          </a:effectLst>
        </p:spPr>
      </p:pic>
      <p:pic>
        <p:nvPicPr>
          <p:cNvPr id="13" name="Imagen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99517" y="1510627"/>
            <a:ext cx="2431990" cy="2491885"/>
          </a:xfrm>
          <a:prstGeom prst="ellipse">
            <a:avLst/>
          </a:prstGeom>
          <a:ln>
            <a:noFill/>
          </a:ln>
          <a:effectLst>
            <a:softEdge rad="112500"/>
          </a:effectLst>
        </p:spPr>
      </p:pic>
      <p:pic>
        <p:nvPicPr>
          <p:cNvPr id="15" name="Imagen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980" y="3931690"/>
            <a:ext cx="2317241" cy="2806995"/>
          </a:xfrm>
          <a:prstGeom prst="ellipse">
            <a:avLst/>
          </a:prstGeom>
          <a:ln>
            <a:noFill/>
          </a:ln>
          <a:effectLst>
            <a:softEdge rad="112500"/>
          </a:effectLst>
        </p:spPr>
      </p:pic>
      <p:pic>
        <p:nvPicPr>
          <p:cNvPr id="16" name="Imagen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99083" y="4056548"/>
            <a:ext cx="2076183" cy="2633948"/>
          </a:xfrm>
          <a:prstGeom prst="ellipse">
            <a:avLst/>
          </a:prstGeom>
          <a:ln>
            <a:noFill/>
          </a:ln>
          <a:effectLst>
            <a:softEdge rad="112500"/>
          </a:effectLst>
        </p:spPr>
      </p:pic>
      <p:pic>
        <p:nvPicPr>
          <p:cNvPr id="17" name="Imagen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575306" y="4082525"/>
            <a:ext cx="2369128" cy="2607971"/>
          </a:xfrm>
          <a:prstGeom prst="ellipse">
            <a:avLst/>
          </a:prstGeom>
          <a:ln>
            <a:noFill/>
          </a:ln>
          <a:effectLst>
            <a:softEdge rad="112500"/>
          </a:effectLst>
        </p:spPr>
      </p:pic>
      <p:pic>
        <p:nvPicPr>
          <p:cNvPr id="18" name="Imagen 1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13603" y="1522743"/>
            <a:ext cx="2483427" cy="2607971"/>
          </a:xfrm>
          <a:prstGeom prst="ellipse">
            <a:avLst/>
          </a:prstGeom>
          <a:ln>
            <a:noFill/>
          </a:ln>
          <a:effectLst>
            <a:softEdge rad="112500"/>
          </a:effectLst>
        </p:spPr>
      </p:pic>
      <p:pic>
        <p:nvPicPr>
          <p:cNvPr id="19" name="Imagen 1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63171" y="4188252"/>
            <a:ext cx="2549798" cy="2396515"/>
          </a:xfrm>
          <a:prstGeom prst="ellipse">
            <a:avLst/>
          </a:prstGeom>
          <a:ln>
            <a:noFill/>
          </a:ln>
          <a:effectLst>
            <a:softEdge rad="112500"/>
          </a:effectLst>
        </p:spPr>
      </p:pic>
      <p:pic>
        <p:nvPicPr>
          <p:cNvPr id="20" name="Imagen 1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531705" y="4196867"/>
            <a:ext cx="2365885" cy="2357443"/>
          </a:xfrm>
          <a:prstGeom prst="ellipse">
            <a:avLst/>
          </a:prstGeom>
          <a:ln>
            <a:noFill/>
          </a:ln>
          <a:effectLst>
            <a:softEdge rad="112500"/>
          </a:effectLst>
        </p:spPr>
      </p:pic>
      <p:pic>
        <p:nvPicPr>
          <p:cNvPr id="21" name="Imagen 2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580166" y="6001046"/>
            <a:ext cx="611834" cy="470073"/>
          </a:xfrm>
          <a:prstGeom prst="rect">
            <a:avLst/>
          </a:prstGeom>
        </p:spPr>
      </p:pic>
    </p:spTree>
    <p:extLst>
      <p:ext uri="{BB962C8B-B14F-4D97-AF65-F5344CB8AC3E}">
        <p14:creationId xmlns:p14="http://schemas.microsoft.com/office/powerpoint/2010/main" val="140451948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038754" y="540327"/>
            <a:ext cx="6172200" cy="801833"/>
          </a:xfrm>
        </p:spPr>
        <p:txBody>
          <a:bodyPr>
            <a:noAutofit/>
          </a:bodyPr>
          <a:lstStyle/>
          <a:p>
            <a:pPr algn="ctr"/>
            <a:r>
              <a:rPr lang="es-ES" sz="2000" dirty="0" smtClean="0">
                <a:solidFill>
                  <a:schemeClr val="tx1"/>
                </a:solidFill>
                <a:latin typeface="Berlin Sans FB Demi" panose="020E0802020502020306" pitchFamily="34" charset="0"/>
              </a:rPr>
              <a:t>EN COORDINACIÓN CON EL PATRONATO PROVICNCIAL Y EL GAD PARROQUIAL SE  </a:t>
            </a:r>
            <a:r>
              <a:rPr lang="es-EC" sz="2000" dirty="0" smtClean="0">
                <a:solidFill>
                  <a:schemeClr val="tx1"/>
                </a:solidFill>
                <a:latin typeface="Berlin Sans FB Demi" panose="020E0802020502020306" pitchFamily="34" charset="0"/>
                <a:cs typeface="Aharoni" panose="02010803020104030203" pitchFamily="2" charset="-79"/>
              </a:rPr>
              <a:t>EJECUTO AYUDAS TÉCNICAS Y ENTREGA DE KITS DE ALIMENTOS AGASAJO NAVIDEÑO A LOS ADULTOS MAYORES DE LA PARROQUIA</a:t>
            </a:r>
            <a:br>
              <a:rPr lang="es-EC" sz="2000" dirty="0" smtClean="0">
                <a:solidFill>
                  <a:schemeClr val="tx1"/>
                </a:solidFill>
                <a:latin typeface="Berlin Sans FB Demi" panose="020E0802020502020306" pitchFamily="34" charset="0"/>
                <a:cs typeface="Aharoni" panose="02010803020104030203" pitchFamily="2" charset="-79"/>
              </a:rPr>
            </a:br>
            <a:endParaRPr lang="es-ES" sz="2000" dirty="0">
              <a:solidFill>
                <a:schemeClr val="tx1"/>
              </a:solidFill>
              <a:latin typeface="Berlin Sans FB Demi" panose="020E0802020502020306"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880" y="1446068"/>
            <a:ext cx="2695576" cy="2770435"/>
          </a:xfrm>
          <a:prstGeom prst="ellipse">
            <a:avLst/>
          </a:prstGeom>
          <a:ln>
            <a:noFill/>
          </a:ln>
          <a:effectLst>
            <a:softEdge rad="112500"/>
          </a:effectLst>
        </p:spPr>
      </p:pic>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9456" y="1499124"/>
            <a:ext cx="2774371" cy="2717379"/>
          </a:xfrm>
          <a:prstGeom prst="ellipse">
            <a:avLst/>
          </a:prstGeom>
          <a:ln>
            <a:noFill/>
          </a:ln>
          <a:effectLst>
            <a:softEdge rad="112500"/>
          </a:effectLst>
        </p:spPr>
      </p:pic>
      <p:pic>
        <p:nvPicPr>
          <p:cNvPr id="6" name="Imagen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78631" y="1552180"/>
            <a:ext cx="2862141" cy="2717382"/>
          </a:xfrm>
          <a:prstGeom prst="ellipse">
            <a:avLst/>
          </a:prstGeom>
          <a:ln>
            <a:noFill/>
          </a:ln>
          <a:effectLst>
            <a:softEdge rad="112500"/>
          </a:effectLst>
        </p:spPr>
      </p:pic>
      <p:pic>
        <p:nvPicPr>
          <p:cNvPr id="7" name="Imagen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40771" y="1552180"/>
            <a:ext cx="2769175" cy="2656138"/>
          </a:xfrm>
          <a:prstGeom prst="ellipse">
            <a:avLst/>
          </a:prstGeom>
          <a:ln>
            <a:noFill/>
          </a:ln>
          <a:effectLst>
            <a:softEdge rad="112500"/>
          </a:effectLst>
        </p:spPr>
      </p:pic>
      <p:pic>
        <p:nvPicPr>
          <p:cNvPr id="8" name="Imagen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349" y="4269560"/>
            <a:ext cx="2819107" cy="2484532"/>
          </a:xfrm>
          <a:prstGeom prst="ellipse">
            <a:avLst/>
          </a:prstGeom>
          <a:ln>
            <a:noFill/>
          </a:ln>
          <a:effectLst>
            <a:softEdge rad="112500"/>
          </a:effectLst>
        </p:spPr>
      </p:pic>
      <p:pic>
        <p:nvPicPr>
          <p:cNvPr id="9" name="Imagen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09456" y="4208318"/>
            <a:ext cx="2862141" cy="2545773"/>
          </a:xfrm>
          <a:prstGeom prst="ellipse">
            <a:avLst/>
          </a:prstGeom>
          <a:ln>
            <a:noFill/>
          </a:ln>
          <a:effectLst>
            <a:softEdge rad="112500"/>
          </a:effectLst>
        </p:spPr>
      </p:pic>
      <p:pic>
        <p:nvPicPr>
          <p:cNvPr id="11" name="Imagen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50082" y="4216504"/>
            <a:ext cx="2690689" cy="2484532"/>
          </a:xfrm>
          <a:prstGeom prst="ellipse">
            <a:avLst/>
          </a:prstGeom>
          <a:ln>
            <a:noFill/>
          </a:ln>
          <a:effectLst>
            <a:softEdge rad="112500"/>
          </a:effectLst>
        </p:spPr>
      </p:pic>
      <p:pic>
        <p:nvPicPr>
          <p:cNvPr id="12" name="Imagen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619256" y="4208317"/>
            <a:ext cx="2690690" cy="2545773"/>
          </a:xfrm>
          <a:prstGeom prst="ellipse">
            <a:avLst/>
          </a:prstGeom>
          <a:ln>
            <a:noFill/>
          </a:ln>
          <a:effectLst>
            <a:softEdge rad="112500"/>
          </a:effectLst>
        </p:spPr>
      </p:pic>
      <p:pic>
        <p:nvPicPr>
          <p:cNvPr id="15" name="Imagen 1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10192860"/>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532909" y="167698"/>
            <a:ext cx="7540336" cy="1325563"/>
          </a:xfrm>
        </p:spPr>
        <p:txBody>
          <a:bodyPr>
            <a:noAutofit/>
          </a:bodyPr>
          <a:lstStyle/>
          <a:p>
            <a:pPr algn="ctr"/>
            <a:r>
              <a:rPr lang="es-ES" sz="1800" dirty="0" smtClean="0">
                <a:solidFill>
                  <a:schemeClr val="tx1"/>
                </a:solidFill>
                <a:latin typeface="Berlin Sans FB Demi" panose="020E0802020502020306" pitchFamily="34" charset="0"/>
              </a:rPr>
              <a:t>CONVENIO ESPECIFICO DE COOPERACIÓN INTERINSTITUCIONAL ENTRE EL GAD PROVINCIAL DE COTOPAXI Y EL GADPR MULALILLO PARA LA IMPLEMENTACIÓN DE LA ESCUELA DE FUTBOL </a:t>
            </a:r>
            <a:endParaRPr lang="es-ES" sz="1800" dirty="0">
              <a:solidFill>
                <a:schemeClr val="tx1"/>
              </a:solidFill>
              <a:latin typeface="Berlin Sans FB Demi" panose="020E0802020502020306" pitchFamily="34" charset="0"/>
            </a:endParaRPr>
          </a:p>
        </p:txBody>
      </p:sp>
      <p:sp>
        <p:nvSpPr>
          <p:cNvPr id="3" name="Marcador de contenido 2"/>
          <p:cNvSpPr>
            <a:spLocks noGrp="1"/>
          </p:cNvSpPr>
          <p:nvPr>
            <p:ph sz="half" idx="1"/>
          </p:nvPr>
        </p:nvSpPr>
        <p:spPr>
          <a:xfrm>
            <a:off x="838200" y="1825625"/>
            <a:ext cx="3224645" cy="2756766"/>
          </a:xfrm>
        </p:spPr>
        <p:txBody>
          <a:bodyPr>
            <a:normAutofit/>
          </a:bodyPr>
          <a:lstStyle/>
          <a:p>
            <a:r>
              <a:rPr lang="es-ES" sz="1800" dirty="0" smtClean="0">
                <a:latin typeface="Aharoni" panose="02010803020104030203" pitchFamily="2" charset="-79"/>
                <a:cs typeface="Aharoni" panose="02010803020104030203" pitchFamily="2" charset="-79"/>
              </a:rPr>
              <a:t>Con el objetivo de incentivar el deporte en la parroquia se firmo el convenio con la participación de 150 niños y niñas de la  parroquia</a:t>
            </a:r>
            <a:r>
              <a:rPr lang="es-ES" sz="1800" dirty="0">
                <a:latin typeface="Aharoni" panose="02010803020104030203" pitchFamily="2" charset="-79"/>
                <a:cs typeface="Aharoni" panose="02010803020104030203" pitchFamily="2" charset="-79"/>
              </a:rPr>
              <a:t>:</a:t>
            </a:r>
          </a:p>
        </p:txBody>
      </p:sp>
      <p:pic>
        <p:nvPicPr>
          <p:cNvPr id="15" name="Imagen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pic>
        <p:nvPicPr>
          <p:cNvPr id="13" name="Imagen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3849" y="1585480"/>
            <a:ext cx="2557895" cy="2602056"/>
          </a:xfrm>
          <a:prstGeom prst="ellipse">
            <a:avLst/>
          </a:prstGeom>
          <a:ln>
            <a:noFill/>
          </a:ln>
          <a:effectLst>
            <a:softEdge rad="112500"/>
          </a:effectLst>
        </p:spPr>
      </p:pic>
      <p:pic>
        <p:nvPicPr>
          <p:cNvPr id="16" name="Imagen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57565" y="1573574"/>
            <a:ext cx="2678257" cy="2602056"/>
          </a:xfrm>
          <a:prstGeom prst="ellipse">
            <a:avLst/>
          </a:prstGeom>
          <a:ln>
            <a:noFill/>
          </a:ln>
          <a:effectLst>
            <a:softEdge rad="112500"/>
          </a:effectLst>
        </p:spPr>
      </p:pic>
      <p:pic>
        <p:nvPicPr>
          <p:cNvPr id="19" name="Imagen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84325" y="1585480"/>
            <a:ext cx="2282535" cy="2602056"/>
          </a:xfrm>
          <a:prstGeom prst="ellipse">
            <a:avLst/>
          </a:prstGeom>
          <a:ln>
            <a:noFill/>
          </a:ln>
          <a:effectLst>
            <a:softEdge rad="112500"/>
          </a:effectLst>
        </p:spPr>
      </p:pic>
      <p:pic>
        <p:nvPicPr>
          <p:cNvPr id="20" name="Imagen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5818" y="3813463"/>
            <a:ext cx="3242399" cy="2888673"/>
          </a:xfrm>
          <a:prstGeom prst="ellipse">
            <a:avLst/>
          </a:prstGeom>
          <a:ln>
            <a:noFill/>
          </a:ln>
          <a:effectLst>
            <a:softEdge rad="112500"/>
          </a:effectLst>
        </p:spPr>
      </p:pic>
      <p:pic>
        <p:nvPicPr>
          <p:cNvPr id="21" name="Imagen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16216" y="4279754"/>
            <a:ext cx="2775528" cy="2422381"/>
          </a:xfrm>
          <a:prstGeom prst="ellipse">
            <a:avLst/>
          </a:prstGeom>
          <a:ln>
            <a:noFill/>
          </a:ln>
          <a:effectLst>
            <a:softEdge rad="112500"/>
          </a:effectLst>
        </p:spPr>
      </p:pic>
      <p:pic>
        <p:nvPicPr>
          <p:cNvPr id="22" name="Imagen 2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199743" y="4156362"/>
            <a:ext cx="2937164" cy="2202873"/>
          </a:xfrm>
          <a:prstGeom prst="ellipse">
            <a:avLst/>
          </a:prstGeom>
          <a:ln>
            <a:noFill/>
          </a:ln>
          <a:effectLst>
            <a:softEdge rad="112500"/>
          </a:effectLst>
        </p:spPr>
      </p:pic>
    </p:spTree>
    <p:extLst>
      <p:ext uri="{BB962C8B-B14F-4D97-AF65-F5344CB8AC3E}">
        <p14:creationId xmlns:p14="http://schemas.microsoft.com/office/powerpoint/2010/main" val="1425446497"/>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190959" y="1853337"/>
            <a:ext cx="3635566" cy="4017527"/>
          </a:xfrm>
        </p:spPr>
        <p:txBody>
          <a:bodyPr>
            <a:noAutofit/>
          </a:bodyPr>
          <a:lstStyle/>
          <a:p>
            <a:pPr marL="342900" indent="-342900" algn="just">
              <a:buFont typeface="Wingdings" panose="05000000000000000000" pitchFamily="2" charset="2"/>
              <a:buChar char="v"/>
            </a:pPr>
            <a:r>
              <a:rPr lang="es-ES" sz="1600" dirty="0" smtClean="0">
                <a:solidFill>
                  <a:schemeClr val="tx1"/>
                </a:solidFill>
              </a:rPr>
              <a:t>MEDIANTE CONVENIO de cooperación se realiza un trabajo en conjunto para brindar atención a la población Mulalillense para ello el </a:t>
            </a:r>
            <a:r>
              <a:rPr lang="es-ES" sz="1600" dirty="0" err="1" smtClean="0">
                <a:solidFill>
                  <a:schemeClr val="tx1"/>
                </a:solidFill>
              </a:rPr>
              <a:t>Gad</a:t>
            </a:r>
            <a:r>
              <a:rPr lang="es-ES" sz="1600" dirty="0" smtClean="0">
                <a:solidFill>
                  <a:schemeClr val="tx1"/>
                </a:solidFill>
              </a:rPr>
              <a:t> parroquial invierte en material de aseo útiles de oficina y materiales para la adecuación de las instalaciones del Infocentro. </a:t>
            </a:r>
            <a:br>
              <a:rPr lang="es-ES" sz="1600" dirty="0" smtClean="0">
                <a:solidFill>
                  <a:schemeClr val="tx1"/>
                </a:solidFill>
              </a:rPr>
            </a:br>
            <a:r>
              <a:rPr lang="es-EC" sz="1600" b="1" dirty="0" smtClean="0">
                <a:solidFill>
                  <a:schemeClr val="tx1"/>
                </a:solidFill>
                <a:latin typeface="Times New Roman" panose="02020603050405020304" pitchFamily="18" charset="0"/>
                <a:cs typeface="Times New Roman" panose="02020603050405020304" pitchFamily="18" charset="0"/>
              </a:rPr>
              <a:t>Inversión</a:t>
            </a:r>
            <a:r>
              <a:rPr lang="es-EC" sz="1600" b="1" dirty="0">
                <a:solidFill>
                  <a:schemeClr val="tx1"/>
                </a:solidFill>
                <a:latin typeface="Times New Roman" panose="02020603050405020304" pitchFamily="18" charset="0"/>
                <a:cs typeface="Times New Roman" panose="02020603050405020304" pitchFamily="18" charset="0"/>
              </a:rPr>
              <a:t>:</a:t>
            </a:r>
            <a:br>
              <a:rPr lang="es-EC" sz="1600" b="1" dirty="0">
                <a:solidFill>
                  <a:schemeClr val="tx1"/>
                </a:solidFill>
                <a:latin typeface="Times New Roman" panose="02020603050405020304" pitchFamily="18" charset="0"/>
                <a:cs typeface="Times New Roman" panose="02020603050405020304" pitchFamily="18" charset="0"/>
              </a:rPr>
            </a:br>
            <a:r>
              <a:rPr lang="es-EC" sz="1600" b="1" dirty="0">
                <a:solidFill>
                  <a:schemeClr val="tx1"/>
                </a:solidFill>
                <a:latin typeface="Times New Roman" panose="02020603050405020304" pitchFamily="18" charset="0"/>
                <a:cs typeface="Times New Roman" panose="02020603050405020304" pitchFamily="18" charset="0"/>
              </a:rPr>
              <a:t>GADPR Mulalillo  </a:t>
            </a:r>
            <a:r>
              <a:rPr lang="es-EC" sz="1600" b="1" dirty="0" smtClean="0">
                <a:solidFill>
                  <a:schemeClr val="tx1"/>
                </a:solidFill>
                <a:latin typeface="Times New Roman" panose="02020603050405020304" pitchFamily="18" charset="0"/>
                <a:cs typeface="Times New Roman" panose="02020603050405020304" pitchFamily="18" charset="0"/>
              </a:rPr>
              <a:t>$220,36USD </a:t>
            </a:r>
            <a:r>
              <a:rPr lang="es-EC" sz="1600" dirty="0">
                <a:solidFill>
                  <a:schemeClr val="tx1"/>
                </a:solidFill>
                <a:latin typeface="Times New Roman" panose="02020603050405020304" pitchFamily="18" charset="0"/>
                <a:cs typeface="Times New Roman" panose="02020603050405020304" pitchFamily="18" charset="0"/>
              </a:rPr>
              <a:t/>
            </a:r>
            <a:br>
              <a:rPr lang="es-EC" sz="1600" dirty="0">
                <a:solidFill>
                  <a:schemeClr val="tx1"/>
                </a:solidFill>
                <a:latin typeface="Times New Roman" panose="02020603050405020304" pitchFamily="18" charset="0"/>
                <a:cs typeface="Times New Roman" panose="02020603050405020304" pitchFamily="18" charset="0"/>
              </a:rPr>
            </a:br>
            <a:r>
              <a:rPr lang="es-EC" sz="1600" dirty="0">
                <a:solidFill>
                  <a:schemeClr val="tx1"/>
                </a:solidFill>
                <a:latin typeface="Times New Roman" panose="02020603050405020304" pitchFamily="18" charset="0"/>
                <a:cs typeface="Times New Roman" panose="02020603050405020304" pitchFamily="18" charset="0"/>
              </a:rPr>
              <a:t> </a:t>
            </a:r>
          </a:p>
        </p:txBody>
      </p:sp>
      <p:sp>
        <p:nvSpPr>
          <p:cNvPr id="4" name="CuadroTexto 3"/>
          <p:cNvSpPr txBox="1"/>
          <p:nvPr/>
        </p:nvSpPr>
        <p:spPr>
          <a:xfrm>
            <a:off x="2483427" y="145472"/>
            <a:ext cx="6837217" cy="830997"/>
          </a:xfrm>
          <a:prstGeom prst="rect">
            <a:avLst/>
          </a:prstGeom>
          <a:noFill/>
        </p:spPr>
        <p:txBody>
          <a:bodyPr wrap="square" rtlCol="0">
            <a:spAutoFit/>
          </a:bodyPr>
          <a:lstStyle/>
          <a:p>
            <a:pPr algn="ctr"/>
            <a:r>
              <a:rPr lang="es-ES" sz="2400" dirty="0" smtClean="0"/>
              <a:t>Convenio entre el GADPRM y la Corporación Nacional de Telecomunicaciones CNT. </a:t>
            </a:r>
            <a:endParaRPr lang="es-ES" sz="2400" dirty="0"/>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1282" y="1330036"/>
            <a:ext cx="5846618" cy="5299364"/>
          </a:xfrm>
          <a:prstGeom prst="ellipse">
            <a:avLst/>
          </a:prstGeom>
          <a:ln>
            <a:noFill/>
          </a:ln>
          <a:effectLst>
            <a:softEdge rad="112500"/>
          </a:effectLst>
        </p:spPr>
      </p:pic>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82698821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677333" y="609598"/>
            <a:ext cx="9215813" cy="4949538"/>
          </a:xfrm>
        </p:spPr>
        <p:txBody>
          <a:bodyPr>
            <a:normAutofit/>
          </a:bodyPr>
          <a:lstStyle/>
          <a:p>
            <a:pPr algn="ctr"/>
            <a:r>
              <a:rPr lang="es-EC" sz="4000" b="1" dirty="0" smtClean="0">
                <a:solidFill>
                  <a:schemeClr val="tx1"/>
                </a:solidFill>
                <a:latin typeface="Berlin Sans FB Demi" panose="020E0802020502020306" pitchFamily="34" charset="0"/>
              </a:rPr>
              <a:t/>
            </a:r>
            <a:br>
              <a:rPr lang="es-EC" sz="4000" b="1" dirty="0" smtClean="0">
                <a:solidFill>
                  <a:schemeClr val="tx1"/>
                </a:solidFill>
                <a:latin typeface="Berlin Sans FB Demi" panose="020E0802020502020306" pitchFamily="34" charset="0"/>
              </a:rPr>
            </a:br>
            <a:r>
              <a:rPr lang="es-EC" sz="4000" b="1" dirty="0" smtClean="0">
                <a:solidFill>
                  <a:schemeClr val="tx1"/>
                </a:solidFill>
                <a:latin typeface="Berlin Sans FB Demi" panose="020E0802020502020306" pitchFamily="34" charset="0"/>
              </a:rPr>
              <a:t>RESCATE DE LOS JUEGOS TRADICIONES DE LA PARROQUIA CON LA PARTICIPACIÓN DE LOS NIÑOS/AS, ADOLESCENTES Y ADULTOS </a:t>
            </a:r>
            <a:endParaRPr lang="es-EC" sz="4000" b="1" dirty="0">
              <a:solidFill>
                <a:schemeClr val="tx1"/>
              </a:solidFill>
              <a:latin typeface="Berlin Sans FB Demi" panose="020E0802020502020306" pitchFamily="34" charset="0"/>
            </a:endParaRPr>
          </a:p>
        </p:txBody>
      </p:sp>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220961335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784763" y="314611"/>
            <a:ext cx="7591203" cy="1525206"/>
          </a:xfrm>
        </p:spPr>
        <p:txBody>
          <a:bodyPr>
            <a:normAutofit/>
          </a:bodyPr>
          <a:lstStyle/>
          <a:p>
            <a:pPr algn="ctr"/>
            <a:r>
              <a:rPr lang="es-EC" sz="2400" dirty="0" smtClean="0">
                <a:solidFill>
                  <a:schemeClr val="tx1"/>
                </a:solidFill>
                <a:latin typeface="Berlin Sans FB Demi" panose="020E0802020502020306" pitchFamily="34" charset="0"/>
                <a:cs typeface="Times New Roman" panose="02020603050405020304" pitchFamily="18" charset="0"/>
              </a:rPr>
              <a:t>EJECUCIÓN DEL CUARTO CONCURSO DE COMETAS MULALILLO 2019 </a:t>
            </a:r>
            <a:br>
              <a:rPr lang="es-EC" sz="2400" dirty="0" smtClean="0">
                <a:solidFill>
                  <a:schemeClr val="tx1"/>
                </a:solidFill>
                <a:latin typeface="Berlin Sans FB Demi" panose="020E0802020502020306" pitchFamily="34" charset="0"/>
                <a:cs typeface="Times New Roman" panose="02020603050405020304" pitchFamily="18" charset="0"/>
              </a:rPr>
            </a:br>
            <a:r>
              <a:rPr lang="es-EC" sz="2400" dirty="0" smtClean="0">
                <a:solidFill>
                  <a:schemeClr val="tx1"/>
                </a:solidFill>
                <a:latin typeface="Berlin Sans FB Demi" panose="020E0802020502020306" pitchFamily="34" charset="0"/>
                <a:cs typeface="Times New Roman" panose="02020603050405020304" pitchFamily="18" charset="0"/>
              </a:rPr>
              <a:t>INVERSIÓN GAD: $180,00UDSD </a:t>
            </a:r>
            <a:br>
              <a:rPr lang="es-EC" sz="2400" dirty="0" smtClean="0">
                <a:solidFill>
                  <a:schemeClr val="tx1"/>
                </a:solidFill>
                <a:latin typeface="Berlin Sans FB Demi" panose="020E0802020502020306" pitchFamily="34" charset="0"/>
                <a:cs typeface="Times New Roman" panose="02020603050405020304" pitchFamily="18" charset="0"/>
              </a:rPr>
            </a:br>
            <a:r>
              <a:rPr lang="es-EC" sz="2400" dirty="0" smtClean="0">
                <a:solidFill>
                  <a:schemeClr val="tx1"/>
                </a:solidFill>
                <a:latin typeface="Berlin Sans FB Demi" panose="020E0802020502020306" pitchFamily="34" charset="0"/>
                <a:cs typeface="Times New Roman" panose="02020603050405020304" pitchFamily="18" charset="0"/>
              </a:rPr>
              <a:t>INVERSIÓN AUTOGESTIÓN $500,00USD</a:t>
            </a:r>
            <a:endParaRPr lang="es-EC" sz="2400" dirty="0">
              <a:solidFill>
                <a:schemeClr val="tx1"/>
              </a:solidFill>
              <a:latin typeface="Berlin Sans FB Demi" panose="020E0802020502020306" pitchFamily="34" charset="0"/>
              <a:cs typeface="Times New Roman" panose="02020603050405020304" pitchFamily="18"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418" y="2087196"/>
            <a:ext cx="3837938" cy="3419986"/>
          </a:xfrm>
          <a:prstGeom prst="ellipse">
            <a:avLst/>
          </a:prstGeom>
          <a:ln>
            <a:noFill/>
          </a:ln>
          <a:effectLst>
            <a:softEdge rad="112500"/>
          </a:effectLst>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74357" y="2087822"/>
            <a:ext cx="3820748" cy="3554442"/>
          </a:xfrm>
          <a:prstGeom prst="ellipse">
            <a:avLst/>
          </a:prstGeom>
          <a:ln>
            <a:noFill/>
          </a:ln>
          <a:effectLst>
            <a:softEdge rad="112500"/>
          </a:effectLst>
        </p:spPr>
      </p:pic>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49489" y="2087195"/>
            <a:ext cx="3707869" cy="3555069"/>
          </a:xfrm>
          <a:prstGeom prst="ellipse">
            <a:avLst/>
          </a:prstGeom>
          <a:ln>
            <a:noFill/>
          </a:ln>
          <a:effectLst>
            <a:softEdge rad="112500"/>
          </a:effectLst>
        </p:spPr>
      </p:pic>
      <p:pic>
        <p:nvPicPr>
          <p:cNvPr id="10" name="Imagen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186394952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065317" y="218941"/>
            <a:ext cx="8821883" cy="1416677"/>
          </a:xfrm>
        </p:spPr>
        <p:txBody>
          <a:bodyPr>
            <a:normAutofit/>
          </a:bodyPr>
          <a:lstStyle/>
          <a:p>
            <a:pPr algn="ctr"/>
            <a:r>
              <a:rPr lang="es-EC" sz="2800" dirty="0" smtClean="0">
                <a:solidFill>
                  <a:schemeClr val="tx1"/>
                </a:solidFill>
                <a:latin typeface="Berlin Sans FB Demi" panose="020E0802020502020306" pitchFamily="34" charset="0"/>
                <a:cs typeface="Times New Roman" panose="02020603050405020304" pitchFamily="18" charset="0"/>
              </a:rPr>
              <a:t>EL GAD PARROQUIAL DE MULALILLO EJECUTO EL CURSO VACACIONAL 2019 CON LA PARTICIPACIÓN DE LOS NIÑOS/AS DE LA PARROQUIA </a:t>
            </a:r>
            <a:endParaRPr lang="es-EC" sz="2800" dirty="0">
              <a:solidFill>
                <a:schemeClr val="tx1"/>
              </a:solidFill>
              <a:latin typeface="Berlin Sans FB Demi" panose="020E0802020502020306" pitchFamily="34" charset="0"/>
              <a:cs typeface="Times New Roman" panose="02020603050405020304" pitchFamily="18" charset="0"/>
            </a:endParaRPr>
          </a:p>
        </p:txBody>
      </p:sp>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4537" y="1556923"/>
            <a:ext cx="3145228" cy="2638194"/>
          </a:xfrm>
          <a:prstGeom prst="ellipse">
            <a:avLst/>
          </a:prstGeom>
          <a:ln>
            <a:noFill/>
          </a:ln>
          <a:effectLst>
            <a:softEdge rad="112500"/>
          </a:effectLst>
        </p:spPr>
      </p:pic>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92277" y="1525027"/>
            <a:ext cx="3512714" cy="2638194"/>
          </a:xfrm>
          <a:prstGeom prst="ellipse">
            <a:avLst/>
          </a:prstGeom>
          <a:ln>
            <a:noFill/>
          </a:ln>
          <a:effectLst>
            <a:softEdge rad="112500"/>
          </a:effectLst>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74487" y="1525027"/>
            <a:ext cx="3367240" cy="2638194"/>
          </a:xfrm>
          <a:prstGeom prst="ellipse">
            <a:avLst/>
          </a:prstGeom>
          <a:ln>
            <a:noFill/>
          </a:ln>
          <a:effectLst>
            <a:softEdge rad="112500"/>
          </a:effectLst>
        </p:spPr>
      </p:pic>
      <p:pic>
        <p:nvPicPr>
          <p:cNvPr id="9" name="Imagen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0301" y="4069703"/>
            <a:ext cx="3257271" cy="2593051"/>
          </a:xfrm>
          <a:prstGeom prst="ellipse">
            <a:avLst/>
          </a:prstGeom>
          <a:ln>
            <a:noFill/>
          </a:ln>
          <a:effectLst>
            <a:softEdge rad="112500"/>
          </a:effectLst>
        </p:spPr>
      </p:pic>
      <p:pic>
        <p:nvPicPr>
          <p:cNvPr id="10" name="Imagen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55642" y="4153426"/>
            <a:ext cx="3512714" cy="2551019"/>
          </a:xfrm>
          <a:prstGeom prst="ellipse">
            <a:avLst/>
          </a:prstGeom>
          <a:ln>
            <a:noFill/>
          </a:ln>
          <a:effectLst>
            <a:softEdge rad="112500"/>
          </a:effectLst>
        </p:spPr>
      </p:pic>
      <p:pic>
        <p:nvPicPr>
          <p:cNvPr id="11" name="Imagen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7366277" y="4111737"/>
            <a:ext cx="3367240" cy="2551017"/>
          </a:xfrm>
          <a:prstGeom prst="ellipse">
            <a:avLst/>
          </a:prstGeom>
          <a:ln>
            <a:noFill/>
          </a:ln>
          <a:effectLst>
            <a:softEdge rad="112500"/>
          </a:effectLst>
        </p:spPr>
      </p:pic>
      <p:pic>
        <p:nvPicPr>
          <p:cNvPr id="13" name="Imagen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42122" y="5905500"/>
            <a:ext cx="599209" cy="599209"/>
          </a:xfrm>
          <a:prstGeom prst="rect">
            <a:avLst/>
          </a:prstGeom>
        </p:spPr>
      </p:pic>
    </p:spTree>
    <p:extLst>
      <p:ext uri="{BB962C8B-B14F-4D97-AF65-F5344CB8AC3E}">
        <p14:creationId xmlns:p14="http://schemas.microsoft.com/office/powerpoint/2010/main" val="20411985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6025" y="1338262"/>
            <a:ext cx="6238875" cy="5024438"/>
          </a:xfrm>
          <a:prstGeom prst="ellipse">
            <a:avLst/>
          </a:prstGeom>
          <a:ln>
            <a:noFill/>
          </a:ln>
          <a:effectLst>
            <a:softEdge rad="112500"/>
          </a:effectLst>
        </p:spPr>
      </p:pic>
      <p:sp>
        <p:nvSpPr>
          <p:cNvPr id="4" name="Título 1"/>
          <p:cNvSpPr>
            <a:spLocks noGrp="1"/>
          </p:cNvSpPr>
          <p:nvPr>
            <p:ph type="title"/>
          </p:nvPr>
        </p:nvSpPr>
        <p:spPr>
          <a:xfrm>
            <a:off x="1762699" y="449511"/>
            <a:ext cx="7590621" cy="5078453"/>
          </a:xfrm>
        </p:spPr>
        <p:txBody>
          <a:bodyPr>
            <a:noAutofit/>
          </a:bodyPr>
          <a:lstStyle/>
          <a:p>
            <a:pPr algn="ctr"/>
            <a:r>
              <a:rPr lang="es-EC" sz="3200" b="1" dirty="0" smtClean="0">
                <a:solidFill>
                  <a:schemeClr val="tx1"/>
                </a:solidFill>
                <a:latin typeface="Berlin Sans FB Demi" panose="020E0802020502020306" pitchFamily="34" charset="0"/>
                <a:cs typeface="Times New Roman" panose="02020603050405020304" pitchFamily="18" charset="0"/>
              </a:rPr>
              <a:t>EJECUCIÓN DEL PROYECTO </a:t>
            </a:r>
            <a:br>
              <a:rPr lang="es-EC" sz="3200" b="1" dirty="0" smtClean="0">
                <a:solidFill>
                  <a:schemeClr val="tx1"/>
                </a:solidFill>
                <a:latin typeface="Berlin Sans FB Demi" panose="020E0802020502020306" pitchFamily="34" charset="0"/>
                <a:cs typeface="Times New Roman" panose="02020603050405020304" pitchFamily="18" charset="0"/>
              </a:rPr>
            </a:br>
            <a:r>
              <a:rPr lang="es-EC" sz="3200" b="1" dirty="0" smtClean="0">
                <a:solidFill>
                  <a:schemeClr val="tx1"/>
                </a:solidFill>
                <a:latin typeface="Berlin Sans FB Demi" panose="020E0802020502020306" pitchFamily="34" charset="0"/>
              </a:rPr>
              <a:t>JORNADAS DE FORTALECIMIENTO CULTURAL, ARTESANAL Y PRODUCTIVO DE LA PARROQUIA MULALILLO</a:t>
            </a:r>
            <a:br>
              <a:rPr lang="es-EC" sz="3200" b="1" dirty="0" smtClean="0">
                <a:solidFill>
                  <a:schemeClr val="tx1"/>
                </a:solidFill>
                <a:latin typeface="Berlin Sans FB Demi" panose="020E0802020502020306" pitchFamily="34" charset="0"/>
              </a:rPr>
            </a:br>
            <a:r>
              <a:rPr lang="es-EC" sz="3200" b="1" dirty="0">
                <a:solidFill>
                  <a:schemeClr val="tx1"/>
                </a:solidFill>
                <a:latin typeface="Berlin Sans FB Demi" panose="020E0802020502020306" pitchFamily="34" charset="0"/>
              </a:rPr>
              <a:t/>
            </a:r>
            <a:br>
              <a:rPr lang="es-EC" sz="3200" b="1" dirty="0">
                <a:solidFill>
                  <a:schemeClr val="tx1"/>
                </a:solidFill>
                <a:latin typeface="Berlin Sans FB Demi" panose="020E0802020502020306" pitchFamily="34" charset="0"/>
              </a:rPr>
            </a:br>
            <a:r>
              <a:rPr lang="es-EC" sz="3200" b="1" dirty="0" smtClean="0">
                <a:solidFill>
                  <a:schemeClr val="tx1"/>
                </a:solidFill>
                <a:latin typeface="Berlin Sans FB Demi" panose="020E0802020502020306" pitchFamily="34" charset="0"/>
              </a:rPr>
              <a:t/>
            </a:r>
            <a:br>
              <a:rPr lang="es-EC" sz="3200" b="1" dirty="0" smtClean="0">
                <a:solidFill>
                  <a:schemeClr val="tx1"/>
                </a:solidFill>
                <a:latin typeface="Berlin Sans FB Demi" panose="020E0802020502020306" pitchFamily="34" charset="0"/>
              </a:rPr>
            </a:br>
            <a:r>
              <a:rPr lang="es-EC" sz="3200" b="1" dirty="0" smtClean="0">
                <a:solidFill>
                  <a:schemeClr val="tx1"/>
                </a:solidFill>
                <a:latin typeface="Berlin Sans FB Demi" panose="020E0802020502020306" pitchFamily="34" charset="0"/>
              </a:rPr>
              <a:t/>
            </a:r>
            <a:br>
              <a:rPr lang="es-EC" sz="3200" b="1" dirty="0" smtClean="0">
                <a:solidFill>
                  <a:schemeClr val="tx1"/>
                </a:solidFill>
                <a:latin typeface="Berlin Sans FB Demi" panose="020E0802020502020306" pitchFamily="34" charset="0"/>
              </a:rPr>
            </a:br>
            <a:r>
              <a:rPr lang="es-EC" sz="3200" b="1" dirty="0" smtClean="0">
                <a:solidFill>
                  <a:schemeClr val="tx1"/>
                </a:solidFill>
                <a:latin typeface="Berlin Sans FB Demi" panose="020E0802020502020306" pitchFamily="34" charset="0"/>
              </a:rPr>
              <a:t/>
            </a:r>
            <a:br>
              <a:rPr lang="es-EC" sz="3200" b="1" dirty="0" smtClean="0">
                <a:solidFill>
                  <a:schemeClr val="tx1"/>
                </a:solidFill>
                <a:latin typeface="Berlin Sans FB Demi" panose="020E0802020502020306" pitchFamily="34" charset="0"/>
              </a:rPr>
            </a:br>
            <a:r>
              <a:rPr lang="es-EC" sz="3200" b="1" dirty="0" smtClean="0">
                <a:solidFill>
                  <a:schemeClr val="tx1"/>
                </a:solidFill>
                <a:latin typeface="Berlin Sans FB Demi" panose="020E0802020502020306" pitchFamily="34" charset="0"/>
              </a:rPr>
              <a:t>Inversión </a:t>
            </a:r>
            <a:r>
              <a:rPr lang="es-EC" sz="3200" b="1" dirty="0">
                <a:solidFill>
                  <a:schemeClr val="tx1"/>
                </a:solidFill>
                <a:latin typeface="Berlin Sans FB Demi" panose="020E0802020502020306" pitchFamily="34" charset="0"/>
              </a:rPr>
              <a:t>T</a:t>
            </a:r>
            <a:r>
              <a:rPr lang="es-EC" sz="3200" b="1" dirty="0" smtClean="0">
                <a:solidFill>
                  <a:schemeClr val="tx1"/>
                </a:solidFill>
                <a:latin typeface="Berlin Sans FB Demi" panose="020E0802020502020306" pitchFamily="34" charset="0"/>
              </a:rPr>
              <a:t>otal: $7.000,00USD</a:t>
            </a:r>
            <a:r>
              <a:rPr lang="es-EC" sz="3200" dirty="0" smtClean="0">
                <a:solidFill>
                  <a:schemeClr val="tx1"/>
                </a:solidFill>
              </a:rPr>
              <a:t/>
            </a:r>
            <a:br>
              <a:rPr lang="es-EC" sz="3200" dirty="0" smtClean="0">
                <a:solidFill>
                  <a:schemeClr val="tx1"/>
                </a:solidFill>
              </a:rPr>
            </a:br>
            <a:r>
              <a:rPr lang="es-EC" sz="3200" dirty="0" smtClean="0">
                <a:solidFill>
                  <a:schemeClr val="tx1"/>
                </a:solidFill>
                <a:latin typeface="Times New Roman" panose="02020603050405020304" pitchFamily="18" charset="0"/>
                <a:cs typeface="Times New Roman" panose="02020603050405020304" pitchFamily="18" charset="0"/>
              </a:rPr>
              <a:t> </a:t>
            </a:r>
            <a:endParaRPr lang="es-EC" sz="3200" dirty="0">
              <a:solidFill>
                <a:schemeClr val="tx1"/>
              </a:solidFill>
              <a:latin typeface="Times New Roman" panose="02020603050405020304" pitchFamily="18" charset="0"/>
              <a:cs typeface="Times New Roman" panose="02020603050405020304" pitchFamily="18" charset="0"/>
            </a:endParaRPr>
          </a:p>
        </p:txBody>
      </p:sp>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88435" y="5687291"/>
            <a:ext cx="729847" cy="729847"/>
          </a:xfrm>
          <a:prstGeom prst="rect">
            <a:avLst/>
          </a:prstGeom>
        </p:spPr>
      </p:pic>
    </p:spTree>
    <p:extLst>
      <p:ext uri="{BB962C8B-B14F-4D97-AF65-F5344CB8AC3E}">
        <p14:creationId xmlns:p14="http://schemas.microsoft.com/office/powerpoint/2010/main" val="35821818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3148445" y="116996"/>
            <a:ext cx="6781078" cy="1083843"/>
          </a:xfrm>
          <a:prstGeom prst="rect">
            <a:avLst/>
          </a:prstGeom>
          <a:ln>
            <a:noFill/>
          </a:ln>
        </p:spPr>
        <p:style>
          <a:lnRef idx="2">
            <a:schemeClr val="accent5"/>
          </a:lnRef>
          <a:fillRef idx="1">
            <a:schemeClr val="lt1"/>
          </a:fillRef>
          <a:effectRef idx="0">
            <a:schemeClr val="accent5"/>
          </a:effectRef>
          <a:fontRef idx="minor">
            <a:schemeClr val="dk1"/>
          </a:fontRef>
        </p:style>
        <p:txBody>
          <a:bodyPr rtlCol="0" anchor="ctr"/>
          <a:lstStyle/>
          <a:p>
            <a:pPr algn="ctr"/>
            <a:r>
              <a:rPr lang="es-EC" sz="3200" dirty="0" smtClean="0">
                <a:latin typeface="Berlin Sans FB Demi" panose="020E0802020502020306" pitchFamily="34" charset="0"/>
              </a:rPr>
              <a:t>DESFILE CÍVICO Y SESIÓN CONMEMORATIVA </a:t>
            </a:r>
            <a:endParaRPr lang="es-EC" sz="3200" dirty="0">
              <a:latin typeface="Berlin Sans FB Demi" panose="020E0802020502020306"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0882" y="1450397"/>
            <a:ext cx="2777827" cy="2404629"/>
          </a:xfrm>
          <a:prstGeom prst="rect">
            <a:avLst/>
          </a:prstGeom>
        </p:spPr>
      </p:pic>
      <p:pic>
        <p:nvPicPr>
          <p:cNvPr id="11" name="Imagen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0590" y="1450396"/>
            <a:ext cx="2639755" cy="2404629"/>
          </a:xfrm>
          <a:prstGeom prst="rect">
            <a:avLst/>
          </a:prstGeom>
        </p:spPr>
      </p:pic>
      <p:pic>
        <p:nvPicPr>
          <p:cNvPr id="12" name="Imagen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20298" y="1450395"/>
            <a:ext cx="2475490" cy="2404630"/>
          </a:xfrm>
          <a:prstGeom prst="rect">
            <a:avLst/>
          </a:prstGeom>
        </p:spPr>
      </p:pic>
      <p:pic>
        <p:nvPicPr>
          <p:cNvPr id="13" name="Imagen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68741" y="1450394"/>
            <a:ext cx="2187286" cy="2404631"/>
          </a:xfrm>
          <a:prstGeom prst="rect">
            <a:avLst/>
          </a:prstGeom>
        </p:spPr>
      </p:pic>
      <p:pic>
        <p:nvPicPr>
          <p:cNvPr id="3" name="Imagen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68733" y="4137917"/>
            <a:ext cx="2419350" cy="2420044"/>
          </a:xfrm>
          <a:prstGeom prst="ellipse">
            <a:avLst/>
          </a:prstGeom>
          <a:ln>
            <a:noFill/>
          </a:ln>
          <a:effectLst>
            <a:softEdge rad="112500"/>
          </a:effectLst>
        </p:spPr>
      </p:pic>
      <p:pic>
        <p:nvPicPr>
          <p:cNvPr id="5" name="Imagen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86675" y="4104580"/>
            <a:ext cx="2362200" cy="2486719"/>
          </a:xfrm>
          <a:prstGeom prst="ellipse">
            <a:avLst/>
          </a:prstGeom>
          <a:ln>
            <a:noFill/>
          </a:ln>
          <a:effectLst>
            <a:softEdge rad="112500"/>
          </a:effectLst>
        </p:spPr>
      </p:pic>
      <p:pic>
        <p:nvPicPr>
          <p:cNvPr id="6" name="Imagen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18709" y="4154367"/>
            <a:ext cx="2553566" cy="2436932"/>
          </a:xfrm>
          <a:prstGeom prst="ellipse">
            <a:avLst/>
          </a:prstGeom>
          <a:ln>
            <a:noFill/>
          </a:ln>
          <a:effectLst>
            <a:softEdge rad="112500"/>
          </a:effectLst>
        </p:spPr>
      </p:pic>
      <p:pic>
        <p:nvPicPr>
          <p:cNvPr id="15" name="Imagen 1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398827" y="5749636"/>
            <a:ext cx="675409" cy="675409"/>
          </a:xfrm>
          <a:prstGeom prst="rect">
            <a:avLst/>
          </a:prstGeom>
        </p:spPr>
      </p:pic>
    </p:spTree>
    <p:extLst>
      <p:ext uri="{BB962C8B-B14F-4D97-AF65-F5344CB8AC3E}">
        <p14:creationId xmlns:p14="http://schemas.microsoft.com/office/powerpoint/2010/main" val="301197671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473037" y="162790"/>
            <a:ext cx="6717838" cy="1707573"/>
          </a:xfrm>
        </p:spPr>
        <p:txBody>
          <a:bodyPr>
            <a:noAutofit/>
          </a:bodyPr>
          <a:lstStyle/>
          <a:p>
            <a:pPr algn="ctr"/>
            <a:r>
              <a:rPr lang="es-EC" sz="4000" dirty="0" smtClean="0">
                <a:solidFill>
                  <a:schemeClr val="tx1"/>
                </a:solidFill>
                <a:latin typeface="Berlin Sans FB Demi" panose="020E0802020502020306" pitchFamily="34" charset="0"/>
              </a:rPr>
              <a:t>ELECCIÓN DE LA REINA SAN PEDRO DE MULALILLO </a:t>
            </a:r>
            <a:br>
              <a:rPr lang="es-EC" sz="4000" dirty="0" smtClean="0">
                <a:solidFill>
                  <a:schemeClr val="tx1"/>
                </a:solidFill>
                <a:latin typeface="Berlin Sans FB Demi" panose="020E0802020502020306" pitchFamily="34" charset="0"/>
              </a:rPr>
            </a:br>
            <a:r>
              <a:rPr lang="es-EC" sz="4000" dirty="0" smtClean="0">
                <a:solidFill>
                  <a:schemeClr val="tx1"/>
                </a:solidFill>
                <a:latin typeface="Berlin Sans FB Demi" panose="020E0802020502020306" pitchFamily="34" charset="0"/>
              </a:rPr>
              <a:t>2019 – 2020 </a:t>
            </a:r>
            <a:endParaRPr lang="es-EC" sz="4000" dirty="0">
              <a:solidFill>
                <a:schemeClr val="tx1"/>
              </a:solidFill>
              <a:latin typeface="Berlin Sans FB Demi" panose="020E0802020502020306" pitchFamily="34" charset="0"/>
            </a:endParaRPr>
          </a:p>
        </p:txBody>
      </p:sp>
      <p:pic>
        <p:nvPicPr>
          <p:cNvPr id="3" name="Imagen 2"/>
          <p:cNvPicPr>
            <a:picLocks noChangeAspect="1"/>
          </p:cNvPicPr>
          <p:nvPr/>
        </p:nvPicPr>
        <p:blipFill rotWithShape="1">
          <a:blip r:embed="rId3" cstate="print">
            <a:extLst>
              <a:ext uri="{28A0092B-C50C-407E-A947-70E740481C1C}">
                <a14:useLocalDpi xmlns:a14="http://schemas.microsoft.com/office/drawing/2010/main" val="0"/>
              </a:ext>
            </a:extLst>
          </a:blip>
          <a:srcRect l="11799" r="15174"/>
          <a:stretch/>
        </p:blipFill>
        <p:spPr>
          <a:xfrm>
            <a:off x="4355168" y="2243185"/>
            <a:ext cx="3375668" cy="4219960"/>
          </a:xfrm>
          <a:prstGeom prst="ellipse">
            <a:avLst/>
          </a:prstGeom>
          <a:ln>
            <a:noFill/>
          </a:ln>
          <a:effectLst>
            <a:softEdge rad="112500"/>
          </a:effectLst>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430000" y="5766955"/>
            <a:ext cx="656004" cy="656004"/>
          </a:xfrm>
          <a:prstGeom prst="rect">
            <a:avLst/>
          </a:prstGeom>
        </p:spPr>
      </p:pic>
    </p:spTree>
    <p:extLst>
      <p:ext uri="{BB962C8B-B14F-4D97-AF65-F5344CB8AC3E}">
        <p14:creationId xmlns:p14="http://schemas.microsoft.com/office/powerpoint/2010/main" val="18273066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992582" y="64344"/>
            <a:ext cx="6744128" cy="1320800"/>
          </a:xfrm>
        </p:spPr>
        <p:txBody>
          <a:bodyPr/>
          <a:lstStyle/>
          <a:p>
            <a:pPr algn="ctr"/>
            <a:r>
              <a:rPr lang="es-EC" dirty="0" smtClean="0">
                <a:solidFill>
                  <a:schemeClr val="tx1"/>
                </a:solidFill>
              </a:rPr>
              <a:t>INSCRIPCIÓN Y ELECCIÓN DE LA NUEVA SOBERANA </a:t>
            </a:r>
            <a:endParaRPr lang="es-EC" dirty="0">
              <a:solidFill>
                <a:schemeClr val="tx1"/>
              </a:solidFill>
            </a:endParaRPr>
          </a:p>
        </p:txBody>
      </p:sp>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579" y="1510927"/>
            <a:ext cx="2746703" cy="3482176"/>
          </a:xfrm>
          <a:prstGeom prst="ellipse">
            <a:avLst/>
          </a:prstGeom>
          <a:ln>
            <a:noFill/>
          </a:ln>
          <a:effectLst>
            <a:softEdge rad="112500"/>
          </a:effectLst>
        </p:spPr>
      </p:pic>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8283" y="1282327"/>
            <a:ext cx="2614930" cy="3456470"/>
          </a:xfrm>
          <a:prstGeom prst="ellipse">
            <a:avLst/>
          </a:prstGeom>
          <a:ln>
            <a:noFill/>
          </a:ln>
          <a:effectLst>
            <a:softEdge rad="112500"/>
          </a:effectLst>
        </p:spPr>
      </p:pic>
      <p:pic>
        <p:nvPicPr>
          <p:cNvPr id="4" name="Imagen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03273" y="1308033"/>
            <a:ext cx="2360332" cy="3456470"/>
          </a:xfrm>
          <a:prstGeom prst="ellipse">
            <a:avLst/>
          </a:prstGeom>
          <a:ln>
            <a:noFill/>
          </a:ln>
          <a:effectLst>
            <a:softEdge rad="112500"/>
          </a:effectLst>
        </p:spPr>
      </p:pic>
      <p:pic>
        <p:nvPicPr>
          <p:cNvPr id="5" name="Imagen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63605" y="1308033"/>
            <a:ext cx="2199102" cy="3456470"/>
          </a:xfrm>
          <a:prstGeom prst="ellipse">
            <a:avLst/>
          </a:prstGeom>
          <a:ln>
            <a:noFill/>
          </a:ln>
          <a:effectLst>
            <a:softEdge rad="112500"/>
          </a:effectLst>
        </p:spPr>
      </p:pic>
      <p:pic>
        <p:nvPicPr>
          <p:cNvPr id="6" name="Imagen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62707" y="1282327"/>
            <a:ext cx="2131083" cy="3482176"/>
          </a:xfrm>
          <a:prstGeom prst="ellipse">
            <a:avLst/>
          </a:prstGeom>
          <a:ln>
            <a:noFill/>
          </a:ln>
          <a:effectLst>
            <a:softEdge rad="112500"/>
          </a:effectLst>
        </p:spPr>
      </p:pic>
      <p:pic>
        <p:nvPicPr>
          <p:cNvPr id="7" name="Imagen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42853" y="4593326"/>
            <a:ext cx="2506293" cy="2171156"/>
          </a:xfrm>
          <a:prstGeom prst="ellipse">
            <a:avLst/>
          </a:prstGeom>
          <a:ln>
            <a:noFill/>
          </a:ln>
          <a:effectLst>
            <a:softEdge rad="112500"/>
          </a:effectLst>
        </p:spPr>
      </p:pic>
      <p:pic>
        <p:nvPicPr>
          <p:cNvPr id="12" name="Imagen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30000" y="5840744"/>
            <a:ext cx="663790" cy="663790"/>
          </a:xfrm>
          <a:prstGeom prst="rect">
            <a:avLst/>
          </a:prstGeom>
        </p:spPr>
      </p:pic>
    </p:spTree>
    <p:extLst>
      <p:ext uri="{BB962C8B-B14F-4D97-AF65-F5344CB8AC3E}">
        <p14:creationId xmlns:p14="http://schemas.microsoft.com/office/powerpoint/2010/main" val="31156451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888673" y="135083"/>
            <a:ext cx="5860474" cy="1205346"/>
          </a:xfrm>
        </p:spPr>
        <p:txBody>
          <a:bodyPr>
            <a:normAutofit/>
          </a:bodyPr>
          <a:lstStyle/>
          <a:p>
            <a:pPr algn="ctr"/>
            <a:r>
              <a:rPr lang="es-ES" sz="2400" b="1" dirty="0" smtClean="0">
                <a:solidFill>
                  <a:schemeClr val="tx1"/>
                </a:solidFill>
              </a:rPr>
              <a:t>EJECUCIÓN DEL EVENTO POR EL DÍA INTERNACIONAL DEL CHOFER ECUATORIANO </a:t>
            </a:r>
            <a:endParaRPr lang="es-ES" sz="2400" b="1" dirty="0">
              <a:solidFill>
                <a:schemeClr val="tx1"/>
              </a:solidFill>
            </a:endParaRPr>
          </a:p>
        </p:txBody>
      </p:sp>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8515" y="1197879"/>
            <a:ext cx="3253612" cy="3270212"/>
          </a:xfrm>
          <a:prstGeom prst="ellipse">
            <a:avLst/>
          </a:prstGeom>
          <a:ln>
            <a:noFill/>
          </a:ln>
          <a:effectLst>
            <a:softEdge rad="112500"/>
          </a:effectLst>
        </p:spPr>
      </p:pic>
      <p:pic>
        <p:nvPicPr>
          <p:cNvPr id="5" name="Imagen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71453" y="1152580"/>
            <a:ext cx="3609109" cy="3034955"/>
          </a:xfrm>
          <a:prstGeom prst="ellipse">
            <a:avLst/>
          </a:prstGeom>
          <a:ln>
            <a:noFill/>
          </a:ln>
          <a:effectLst>
            <a:softEdge rad="112500"/>
          </a:effectLst>
        </p:spPr>
      </p:pic>
      <p:pic>
        <p:nvPicPr>
          <p:cNvPr id="6" name="Image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39888" y="1243174"/>
            <a:ext cx="3532909" cy="3079443"/>
          </a:xfrm>
          <a:prstGeom prst="ellipse">
            <a:avLst/>
          </a:prstGeom>
          <a:ln>
            <a:noFill/>
          </a:ln>
          <a:effectLst>
            <a:softEdge rad="112500"/>
          </a:effectLst>
        </p:spPr>
      </p:pic>
      <p:pic>
        <p:nvPicPr>
          <p:cNvPr id="7" name="Imagen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6918" y="4070637"/>
            <a:ext cx="3716481" cy="2787361"/>
          </a:xfrm>
          <a:prstGeom prst="ellipse">
            <a:avLst/>
          </a:prstGeom>
          <a:ln>
            <a:noFill/>
          </a:ln>
          <a:effectLst>
            <a:softEdge rad="112500"/>
          </a:effectLst>
        </p:spPr>
      </p:pic>
      <p:pic>
        <p:nvPicPr>
          <p:cNvPr id="9" name="Imagen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32572" y="5614554"/>
            <a:ext cx="810491" cy="810491"/>
          </a:xfrm>
          <a:prstGeom prst="rect">
            <a:avLst/>
          </a:prstGeom>
        </p:spPr>
      </p:pic>
    </p:spTree>
    <p:extLst>
      <p:ext uri="{BB962C8B-B14F-4D97-AF65-F5344CB8AC3E}">
        <p14:creationId xmlns:p14="http://schemas.microsoft.com/office/powerpoint/2010/main" val="1029478353"/>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076737" y="38638"/>
            <a:ext cx="6748107" cy="1320800"/>
          </a:xfrm>
        </p:spPr>
        <p:txBody>
          <a:bodyPr>
            <a:noAutofit/>
          </a:bodyPr>
          <a:lstStyle/>
          <a:p>
            <a:pPr algn="ctr"/>
            <a:r>
              <a:rPr lang="es-EC" sz="3600" dirty="0" smtClean="0">
                <a:solidFill>
                  <a:schemeClr val="tx1"/>
                </a:solidFill>
              </a:rPr>
              <a:t>EXPOFERIA AGRÍCOLA, GANADERA, ARTESANAL Y PRODUCTIVA DE LA PARROQUIA </a:t>
            </a:r>
            <a:endParaRPr lang="es-EC" sz="3600" dirty="0">
              <a:solidFill>
                <a:schemeClr val="tx1"/>
              </a:solidFill>
            </a:endParaRPr>
          </a:p>
        </p:txBody>
      </p:sp>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24141" y="3931932"/>
            <a:ext cx="2767904" cy="2583168"/>
          </a:xfrm>
          <a:prstGeom prst="ellipse">
            <a:avLst/>
          </a:prstGeom>
          <a:ln>
            <a:noFill/>
          </a:ln>
          <a:effectLst>
            <a:softEdge rad="112500"/>
          </a:effectLst>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76737" y="1146520"/>
            <a:ext cx="3145518" cy="2723731"/>
          </a:xfrm>
          <a:prstGeom prst="ellipse">
            <a:avLst/>
          </a:prstGeom>
          <a:ln>
            <a:noFill/>
          </a:ln>
          <a:effectLst>
            <a:softEdge rad="112500"/>
          </a:effectLst>
        </p:spPr>
      </p:pic>
      <p:pic>
        <p:nvPicPr>
          <p:cNvPr id="9" name="Imagen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8565" y="1635618"/>
            <a:ext cx="2673062" cy="2723731"/>
          </a:xfrm>
          <a:prstGeom prst="ellipse">
            <a:avLst/>
          </a:prstGeom>
          <a:ln>
            <a:noFill/>
          </a:ln>
          <a:effectLst>
            <a:softEdge rad="112500"/>
          </a:effectLst>
        </p:spPr>
      </p:pic>
      <p:pic>
        <p:nvPicPr>
          <p:cNvPr id="10" name="Imagen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6324141" y="1146520"/>
            <a:ext cx="2923592" cy="2615609"/>
          </a:xfrm>
          <a:prstGeom prst="ellipse">
            <a:avLst/>
          </a:prstGeom>
          <a:ln>
            <a:noFill/>
          </a:ln>
          <a:effectLst>
            <a:softEdge rad="112500"/>
          </a:effectLst>
        </p:spPr>
      </p:pic>
      <p:pic>
        <p:nvPicPr>
          <p:cNvPr id="12" name="Imagen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76737" y="3931932"/>
            <a:ext cx="3145518" cy="2843122"/>
          </a:xfrm>
          <a:prstGeom prst="ellipse">
            <a:avLst/>
          </a:prstGeom>
          <a:ln>
            <a:noFill/>
          </a:ln>
          <a:effectLst>
            <a:softEdge rad="112500"/>
          </a:effectLst>
        </p:spPr>
      </p:pic>
      <p:pic>
        <p:nvPicPr>
          <p:cNvPr id="13" name="Imagen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349619" y="1146519"/>
            <a:ext cx="2558846" cy="2615609"/>
          </a:xfrm>
          <a:prstGeom prst="ellipse">
            <a:avLst/>
          </a:prstGeom>
          <a:ln>
            <a:noFill/>
          </a:ln>
          <a:effectLst>
            <a:softEdge rad="112500"/>
          </a:effectLst>
        </p:spPr>
      </p:pic>
      <p:pic>
        <p:nvPicPr>
          <p:cNvPr id="14" name="Imagen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193931" y="3888934"/>
            <a:ext cx="2599751" cy="2501475"/>
          </a:xfrm>
          <a:prstGeom prst="ellipse">
            <a:avLst/>
          </a:prstGeom>
          <a:ln>
            <a:noFill/>
          </a:ln>
          <a:effectLst>
            <a:softEdge rad="112500"/>
          </a:effectLst>
        </p:spPr>
      </p:pic>
      <p:pic>
        <p:nvPicPr>
          <p:cNvPr id="15" name="Imagen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88565" y="4446846"/>
            <a:ext cx="2673062" cy="2328208"/>
          </a:xfrm>
          <a:prstGeom prst="ellipse">
            <a:avLst/>
          </a:prstGeom>
          <a:ln>
            <a:noFill/>
          </a:ln>
          <a:effectLst>
            <a:softEdge rad="112500"/>
          </a:effectLst>
        </p:spPr>
      </p:pic>
      <p:pic>
        <p:nvPicPr>
          <p:cNvPr id="17" name="Imagen 16"/>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507932" y="5926282"/>
            <a:ext cx="588818" cy="588818"/>
          </a:xfrm>
          <a:prstGeom prst="rect">
            <a:avLst/>
          </a:prstGeom>
        </p:spPr>
      </p:pic>
    </p:spTree>
    <p:extLst>
      <p:ext uri="{BB962C8B-B14F-4D97-AF65-F5344CB8AC3E}">
        <p14:creationId xmlns:p14="http://schemas.microsoft.com/office/powerpoint/2010/main" val="61643332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241963" y="176728"/>
            <a:ext cx="6318477" cy="1320800"/>
          </a:xfrm>
        </p:spPr>
        <p:txBody>
          <a:bodyPr>
            <a:normAutofit/>
          </a:bodyPr>
          <a:lstStyle/>
          <a:p>
            <a:pPr algn="ctr"/>
            <a:r>
              <a:rPr lang="es-EC" sz="2800" dirty="0" smtClean="0">
                <a:solidFill>
                  <a:schemeClr val="tx1"/>
                </a:solidFill>
              </a:rPr>
              <a:t>ENCUENTRO DEPORTIVO ENTRE EL NACIONAL Y LIGA PARROQUIAL DE MULALILLO </a:t>
            </a:r>
            <a:endParaRPr lang="es-EC" sz="2800" dirty="0">
              <a:solidFill>
                <a:schemeClr val="tx1"/>
              </a:solidFill>
            </a:endParaRPr>
          </a:p>
        </p:txBody>
      </p:sp>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566" y="1497528"/>
            <a:ext cx="3016395" cy="2633230"/>
          </a:xfrm>
          <a:prstGeom prst="ellipse">
            <a:avLst/>
          </a:prstGeom>
          <a:ln>
            <a:noFill/>
          </a:ln>
          <a:effectLst>
            <a:softEdge rad="112500"/>
          </a:effectLst>
        </p:spPr>
      </p:pic>
      <p:pic>
        <p:nvPicPr>
          <p:cNvPr id="8" name="Imagen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3991" y="1497528"/>
            <a:ext cx="2774700" cy="2633230"/>
          </a:xfrm>
          <a:prstGeom prst="ellipse">
            <a:avLst/>
          </a:prstGeom>
          <a:ln>
            <a:noFill/>
          </a:ln>
          <a:effectLst>
            <a:softEdge rad="112500"/>
          </a:effectLst>
        </p:spPr>
      </p:pic>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07999" y="1497528"/>
            <a:ext cx="2919952" cy="2633230"/>
          </a:xfrm>
          <a:prstGeom prst="ellipse">
            <a:avLst/>
          </a:prstGeom>
          <a:ln>
            <a:noFill/>
          </a:ln>
          <a:effectLst>
            <a:softEdge rad="112500"/>
          </a:effectLst>
        </p:spPr>
      </p:pic>
      <p:pic>
        <p:nvPicPr>
          <p:cNvPr id="10" name="Imagen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34731" y="1497528"/>
            <a:ext cx="2379735" cy="2633230"/>
          </a:xfrm>
          <a:prstGeom prst="ellipse">
            <a:avLst/>
          </a:prstGeom>
          <a:ln>
            <a:noFill/>
          </a:ln>
          <a:effectLst>
            <a:softEdge rad="112500"/>
          </a:effectLst>
        </p:spPr>
      </p:pic>
      <p:pic>
        <p:nvPicPr>
          <p:cNvPr id="11" name="Imagen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5567" y="4229100"/>
            <a:ext cx="3016395" cy="2556164"/>
          </a:xfrm>
          <a:prstGeom prst="ellipse">
            <a:avLst/>
          </a:prstGeom>
          <a:ln>
            <a:noFill/>
          </a:ln>
          <a:effectLst>
            <a:softEdge rad="112500"/>
          </a:effectLst>
        </p:spPr>
      </p:pic>
      <p:pic>
        <p:nvPicPr>
          <p:cNvPr id="12" name="Imagen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07999" y="4173476"/>
            <a:ext cx="2919952" cy="2556164"/>
          </a:xfrm>
          <a:prstGeom prst="ellipse">
            <a:avLst/>
          </a:prstGeom>
          <a:ln>
            <a:noFill/>
          </a:ln>
          <a:effectLst>
            <a:softEdge rad="112500"/>
          </a:effectLst>
        </p:spPr>
      </p:pic>
      <p:pic>
        <p:nvPicPr>
          <p:cNvPr id="13" name="Imagen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93991" y="3938154"/>
            <a:ext cx="2701964" cy="2556164"/>
          </a:xfrm>
          <a:prstGeom prst="ellipse">
            <a:avLst/>
          </a:prstGeom>
          <a:ln>
            <a:noFill/>
          </a:ln>
          <a:effectLst>
            <a:softEdge rad="112500"/>
          </a:effectLst>
        </p:spPr>
      </p:pic>
      <p:pic>
        <p:nvPicPr>
          <p:cNvPr id="14" name="Imagen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268692" y="4229100"/>
            <a:ext cx="2421082" cy="2171700"/>
          </a:xfrm>
          <a:prstGeom prst="ellipse">
            <a:avLst/>
          </a:prstGeom>
          <a:ln>
            <a:noFill/>
          </a:ln>
          <a:effectLst>
            <a:softEdge rad="112500"/>
          </a:effectLst>
        </p:spPr>
      </p:pic>
      <p:pic>
        <p:nvPicPr>
          <p:cNvPr id="16" name="Imagen 1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462906" y="5895109"/>
            <a:ext cx="599209" cy="599209"/>
          </a:xfrm>
          <a:prstGeom prst="rect">
            <a:avLst/>
          </a:prstGeom>
        </p:spPr>
      </p:pic>
    </p:spTree>
    <p:extLst>
      <p:ext uri="{BB962C8B-B14F-4D97-AF65-F5344CB8AC3E}">
        <p14:creationId xmlns:p14="http://schemas.microsoft.com/office/powerpoint/2010/main" val="412908934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241963" y="176728"/>
            <a:ext cx="6318477" cy="1320800"/>
          </a:xfrm>
        </p:spPr>
        <p:txBody>
          <a:bodyPr>
            <a:normAutofit/>
          </a:bodyPr>
          <a:lstStyle/>
          <a:p>
            <a:pPr algn="ctr"/>
            <a:r>
              <a:rPr lang="es-EC" sz="2800" dirty="0" smtClean="0">
                <a:solidFill>
                  <a:schemeClr val="tx1"/>
                </a:solidFill>
              </a:rPr>
              <a:t>EJECUCIÓN DEL EVENTO NOCHES DE CUENTOS Y LEYENDAS </a:t>
            </a:r>
            <a:endParaRPr lang="es-EC" sz="2800" dirty="0">
              <a:solidFill>
                <a:schemeClr val="tx1"/>
              </a:solidFill>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460" y="1497527"/>
            <a:ext cx="2584740" cy="2627663"/>
          </a:xfrm>
          <a:prstGeom prst="ellipse">
            <a:avLst/>
          </a:prstGeom>
          <a:ln>
            <a:noFill/>
          </a:ln>
          <a:effectLst>
            <a:softEdge rad="112500"/>
          </a:effectLst>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3024" y="1497526"/>
            <a:ext cx="2696111" cy="2627663"/>
          </a:xfrm>
          <a:prstGeom prst="ellipse">
            <a:avLst/>
          </a:prstGeom>
          <a:ln>
            <a:noFill/>
          </a:ln>
          <a:effectLst>
            <a:softEdge rad="112500"/>
          </a:effectLst>
        </p:spPr>
      </p:pic>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78959" y="1497524"/>
            <a:ext cx="2810414" cy="2627663"/>
          </a:xfrm>
          <a:prstGeom prst="ellipse">
            <a:avLst/>
          </a:prstGeom>
          <a:ln>
            <a:noFill/>
          </a:ln>
          <a:effectLst>
            <a:softEdge rad="112500"/>
          </a:effectLst>
        </p:spPr>
      </p:pic>
      <p:pic>
        <p:nvPicPr>
          <p:cNvPr id="15" name="Imagen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09197" y="1497524"/>
            <a:ext cx="2966276" cy="2627663"/>
          </a:xfrm>
          <a:prstGeom prst="ellipse">
            <a:avLst/>
          </a:prstGeom>
          <a:ln>
            <a:noFill/>
          </a:ln>
          <a:effectLst>
            <a:softEdge rad="112500"/>
          </a:effectLst>
        </p:spPr>
      </p:pic>
      <p:pic>
        <p:nvPicPr>
          <p:cNvPr id="16" name="Imagen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51074" y="4219574"/>
            <a:ext cx="3157643" cy="2638425"/>
          </a:xfrm>
          <a:prstGeom prst="ellipse">
            <a:avLst/>
          </a:prstGeom>
          <a:ln>
            <a:noFill/>
          </a:ln>
          <a:effectLst>
            <a:softEdge rad="112500"/>
          </a:effectLst>
        </p:spPr>
      </p:pic>
      <p:pic>
        <p:nvPicPr>
          <p:cNvPr id="10" name="Imagen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87720" y="5705839"/>
            <a:ext cx="744141" cy="744141"/>
          </a:xfrm>
          <a:prstGeom prst="rect">
            <a:avLst/>
          </a:prstGeom>
        </p:spPr>
      </p:pic>
    </p:spTree>
    <p:extLst>
      <p:ext uri="{BB962C8B-B14F-4D97-AF65-F5344CB8AC3E}">
        <p14:creationId xmlns:p14="http://schemas.microsoft.com/office/powerpoint/2010/main" val="357464403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992582" y="190959"/>
            <a:ext cx="6391588" cy="962432"/>
          </a:xfrm>
        </p:spPr>
        <p:txBody>
          <a:bodyPr>
            <a:normAutofit fontScale="90000"/>
          </a:bodyPr>
          <a:lstStyle/>
          <a:p>
            <a:pPr algn="ctr"/>
            <a:r>
              <a:rPr lang="es-EC" dirty="0" smtClean="0">
                <a:solidFill>
                  <a:schemeClr val="tx1"/>
                </a:solidFill>
              </a:rPr>
              <a:t>DESFILE DE LA INTERCULTURALIDAD </a:t>
            </a:r>
            <a:endParaRPr lang="es-EC" dirty="0">
              <a:solidFill>
                <a:schemeClr val="tx1"/>
              </a:solidFill>
            </a:endParaRPr>
          </a:p>
        </p:txBody>
      </p:sp>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04" y="1511758"/>
            <a:ext cx="2590394" cy="2904377"/>
          </a:xfrm>
          <a:prstGeom prst="ellipse">
            <a:avLst/>
          </a:prstGeom>
          <a:ln>
            <a:noFill/>
          </a:ln>
          <a:effectLst>
            <a:softEdge rad="112500"/>
          </a:effectLst>
        </p:spPr>
      </p:pic>
      <p:pic>
        <p:nvPicPr>
          <p:cNvPr id="8" name="Imagen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4197" y="1080656"/>
            <a:ext cx="2960999" cy="3013361"/>
          </a:xfrm>
          <a:prstGeom prst="ellipse">
            <a:avLst/>
          </a:prstGeom>
          <a:ln>
            <a:noFill/>
          </a:ln>
          <a:effectLst>
            <a:softEdge rad="112500"/>
          </a:effectLst>
        </p:spPr>
      </p:pic>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93362" y="1080656"/>
            <a:ext cx="3377902" cy="3013362"/>
          </a:xfrm>
          <a:prstGeom prst="ellipse">
            <a:avLst/>
          </a:prstGeom>
          <a:ln>
            <a:noFill/>
          </a:ln>
          <a:effectLst>
            <a:softEdge rad="112500"/>
          </a:effectLst>
        </p:spPr>
      </p:pic>
      <p:pic>
        <p:nvPicPr>
          <p:cNvPr id="10" name="Imagen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29429" y="1080656"/>
            <a:ext cx="2903244" cy="3013362"/>
          </a:xfrm>
          <a:prstGeom prst="ellipse">
            <a:avLst/>
          </a:prstGeom>
          <a:ln>
            <a:noFill/>
          </a:ln>
          <a:effectLst>
            <a:softEdge rad="112500"/>
          </a:effectLst>
        </p:spPr>
      </p:pic>
      <p:pic>
        <p:nvPicPr>
          <p:cNvPr id="11" name="Imagen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70786" y="4094017"/>
            <a:ext cx="4662054" cy="2660939"/>
          </a:xfrm>
          <a:prstGeom prst="ellipse">
            <a:avLst/>
          </a:prstGeom>
          <a:ln>
            <a:noFill/>
          </a:ln>
          <a:effectLst>
            <a:softEdge rad="112500"/>
          </a:effectLst>
        </p:spPr>
      </p:pic>
      <p:pic>
        <p:nvPicPr>
          <p:cNvPr id="13" name="Imagen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245031" y="5718463"/>
            <a:ext cx="787642" cy="787642"/>
          </a:xfrm>
          <a:prstGeom prst="rect">
            <a:avLst/>
          </a:prstGeom>
        </p:spPr>
      </p:pic>
    </p:spTree>
    <p:extLst>
      <p:ext uri="{BB962C8B-B14F-4D97-AF65-F5344CB8AC3E}">
        <p14:creationId xmlns:p14="http://schemas.microsoft.com/office/powerpoint/2010/main" val="384493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919845" y="157908"/>
            <a:ext cx="6130637" cy="1109784"/>
          </a:xfrm>
        </p:spPr>
        <p:txBody>
          <a:bodyPr>
            <a:normAutofit/>
          </a:bodyPr>
          <a:lstStyle/>
          <a:p>
            <a:pPr algn="ctr"/>
            <a:r>
              <a:rPr lang="es-EC" sz="2800" b="1" dirty="0" smtClean="0">
                <a:solidFill>
                  <a:schemeClr val="tx1"/>
                </a:solidFill>
              </a:rPr>
              <a:t>EJECUCIÓN DEL EVENTO POR EL DÍA INTERNACIONAL DE LA MUJER</a:t>
            </a:r>
            <a:endParaRPr lang="es-EC" sz="2800" b="1" dirty="0">
              <a:solidFill>
                <a:schemeClr val="tx1"/>
              </a:solidFill>
            </a:endParaRPr>
          </a:p>
        </p:txBody>
      </p:sp>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635" y="1502352"/>
            <a:ext cx="2673392" cy="2518930"/>
          </a:xfrm>
          <a:prstGeom prst="ellipse">
            <a:avLst/>
          </a:prstGeom>
          <a:ln>
            <a:noFill/>
          </a:ln>
          <a:effectLst>
            <a:softEdge rad="112500"/>
          </a:effectLst>
        </p:spPr>
      </p:pic>
      <p:pic>
        <p:nvPicPr>
          <p:cNvPr id="9" name="Imagen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18533" y="1533524"/>
            <a:ext cx="2709431" cy="2487757"/>
          </a:xfrm>
          <a:prstGeom prst="ellipse">
            <a:avLst/>
          </a:prstGeom>
          <a:ln>
            <a:noFill/>
          </a:ln>
          <a:effectLst>
            <a:softEdge rad="112500"/>
          </a:effectLst>
        </p:spPr>
      </p:pic>
      <p:pic>
        <p:nvPicPr>
          <p:cNvPr id="10" name="Imagen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31873" y="1533523"/>
            <a:ext cx="2722418" cy="2487757"/>
          </a:xfrm>
          <a:prstGeom prst="ellipse">
            <a:avLst/>
          </a:prstGeom>
          <a:ln>
            <a:noFill/>
          </a:ln>
          <a:effectLst>
            <a:softEdge rad="112500"/>
          </a:effectLst>
        </p:spPr>
      </p:pic>
      <p:pic>
        <p:nvPicPr>
          <p:cNvPr id="11" name="Imagen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58200" y="1533522"/>
            <a:ext cx="3002973" cy="2487757"/>
          </a:xfrm>
          <a:prstGeom prst="ellipse">
            <a:avLst/>
          </a:prstGeom>
          <a:ln>
            <a:noFill/>
          </a:ln>
          <a:effectLst>
            <a:softEdge rad="112500"/>
          </a:effectLst>
        </p:spPr>
      </p:pic>
      <p:pic>
        <p:nvPicPr>
          <p:cNvPr id="12" name="Imagen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1" y="4052451"/>
            <a:ext cx="1962150" cy="1962150"/>
          </a:xfrm>
          <a:prstGeom prst="ellipse">
            <a:avLst/>
          </a:prstGeom>
          <a:ln>
            <a:noFill/>
          </a:ln>
          <a:effectLst>
            <a:softEdge rad="112500"/>
          </a:effectLst>
        </p:spPr>
      </p:pic>
      <p:pic>
        <p:nvPicPr>
          <p:cNvPr id="13" name="Imagen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61799" y="4131252"/>
            <a:ext cx="1962150" cy="1962150"/>
          </a:xfrm>
          <a:prstGeom prst="ellipse">
            <a:avLst/>
          </a:prstGeom>
          <a:ln>
            <a:noFill/>
          </a:ln>
          <a:effectLst>
            <a:softEdge rad="112500"/>
          </a:effectLst>
        </p:spPr>
      </p:pic>
      <p:pic>
        <p:nvPicPr>
          <p:cNvPr id="14" name="Imagen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23013" y="4131252"/>
            <a:ext cx="1962150" cy="1962150"/>
          </a:xfrm>
          <a:prstGeom prst="ellipse">
            <a:avLst/>
          </a:prstGeom>
          <a:ln>
            <a:noFill/>
          </a:ln>
          <a:effectLst>
            <a:softEdge rad="112500"/>
          </a:effectLst>
        </p:spPr>
      </p:pic>
      <p:pic>
        <p:nvPicPr>
          <p:cNvPr id="15" name="Imagen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053245" y="4052451"/>
            <a:ext cx="1962150" cy="1962150"/>
          </a:xfrm>
          <a:prstGeom prst="ellipse">
            <a:avLst/>
          </a:prstGeom>
          <a:ln>
            <a:noFill/>
          </a:ln>
          <a:effectLst>
            <a:softEdge rad="112500"/>
          </a:effectLst>
        </p:spPr>
      </p:pic>
      <p:pic>
        <p:nvPicPr>
          <p:cNvPr id="16" name="Imagen 1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114459" y="4131252"/>
            <a:ext cx="1962150" cy="1962150"/>
          </a:xfrm>
          <a:prstGeom prst="ellipse">
            <a:avLst/>
          </a:prstGeom>
          <a:ln>
            <a:noFill/>
          </a:ln>
          <a:effectLst>
            <a:softEdge rad="112500"/>
          </a:effectLst>
        </p:spPr>
      </p:pic>
      <p:pic>
        <p:nvPicPr>
          <p:cNvPr id="17" name="Imagen 1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144691" y="4087950"/>
            <a:ext cx="1962150" cy="1962150"/>
          </a:xfrm>
          <a:prstGeom prst="ellipse">
            <a:avLst/>
          </a:prstGeom>
          <a:ln>
            <a:noFill/>
          </a:ln>
          <a:effectLst>
            <a:softEdge rad="112500"/>
          </a:effectLst>
        </p:spPr>
      </p:pic>
      <p:pic>
        <p:nvPicPr>
          <p:cNvPr id="19" name="Imagen 1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545263" y="5881254"/>
            <a:ext cx="629659" cy="572795"/>
          </a:xfrm>
          <a:prstGeom prst="rect">
            <a:avLst/>
          </a:prstGeom>
        </p:spPr>
      </p:pic>
    </p:spTree>
    <p:extLst>
      <p:ext uri="{BB962C8B-B14F-4D97-AF65-F5344CB8AC3E}">
        <p14:creationId xmlns:p14="http://schemas.microsoft.com/office/powerpoint/2010/main" val="193847044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009013" y="38638"/>
            <a:ext cx="6738713" cy="1692925"/>
          </a:xfrm>
        </p:spPr>
        <p:txBody>
          <a:bodyPr>
            <a:normAutofit fontScale="90000"/>
          </a:bodyPr>
          <a:lstStyle/>
          <a:p>
            <a:pPr algn="ctr"/>
            <a:r>
              <a:rPr lang="es-EC" sz="2800" dirty="0" smtClean="0">
                <a:solidFill>
                  <a:schemeClr val="tx1"/>
                </a:solidFill>
              </a:rPr>
              <a:t>DOTACIÓN DE EPP AL OPERADOR DE LA MAQUINA RETROEXCAVADORA Y AL PERSONAL DE SERVICIOS GENERALES DEL GADPRM </a:t>
            </a:r>
            <a:br>
              <a:rPr lang="es-EC" sz="2800" dirty="0" smtClean="0">
                <a:solidFill>
                  <a:schemeClr val="tx1"/>
                </a:solidFill>
              </a:rPr>
            </a:br>
            <a:r>
              <a:rPr lang="es-EC" sz="2800" dirty="0" smtClean="0">
                <a:solidFill>
                  <a:schemeClr val="tx1"/>
                </a:solidFill>
              </a:rPr>
              <a:t>Inversión: $251,54USD </a:t>
            </a:r>
            <a:endParaRPr lang="es-EC" sz="2800" dirty="0"/>
          </a:p>
        </p:txBody>
      </p:sp>
      <p:pic>
        <p:nvPicPr>
          <p:cNvPr id="8" name="Imagen 7"/>
          <p:cNvPicPr>
            <a:picLocks noChangeAspect="1"/>
          </p:cNvPicPr>
          <p:nvPr/>
        </p:nvPicPr>
        <p:blipFill rotWithShape="1">
          <a:blip r:embed="rId3">
            <a:extLst>
              <a:ext uri="{28A0092B-C50C-407E-A947-70E740481C1C}">
                <a14:useLocalDpi xmlns:a14="http://schemas.microsoft.com/office/drawing/2010/main" val="0"/>
              </a:ext>
            </a:extLst>
          </a:blip>
          <a:srcRect l="73210" t="64659"/>
          <a:stretch/>
        </p:blipFill>
        <p:spPr>
          <a:xfrm>
            <a:off x="340242" y="1995054"/>
            <a:ext cx="3634785" cy="3278694"/>
          </a:xfrm>
          <a:prstGeom prst="ellipse">
            <a:avLst/>
          </a:prstGeom>
          <a:ln>
            <a:noFill/>
          </a:ln>
          <a:effectLst>
            <a:softEdge rad="112500"/>
          </a:effectLst>
        </p:spPr>
      </p:pic>
      <p:pic>
        <p:nvPicPr>
          <p:cNvPr id="11" name="Picture 2" descr="Calzado y guantes de seguridad en Madri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929600" y="-4465746"/>
            <a:ext cx="3602037" cy="239239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Zapatos de Seguridad | Zapatos de seguridad, Modelos de zapatos, Zapato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7024" y="1995054"/>
            <a:ext cx="3235325" cy="296747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Overol Piloto :: Dotaciones &amp; Protección Industrial - Santa Marta, Colombi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10474" y="1731563"/>
            <a:ext cx="2962275" cy="3230962"/>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n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052823" y="5273748"/>
            <a:ext cx="1139177" cy="1139177"/>
          </a:xfrm>
          <a:prstGeom prst="rect">
            <a:avLst/>
          </a:prstGeom>
        </p:spPr>
      </p:pic>
    </p:spTree>
    <p:extLst>
      <p:ext uri="{BB962C8B-B14F-4D97-AF65-F5344CB8AC3E}">
        <p14:creationId xmlns:p14="http://schemas.microsoft.com/office/powerpoint/2010/main" val="314397587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Imagen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992582" y="179941"/>
            <a:ext cx="7096668" cy="1194258"/>
          </a:xfrm>
        </p:spPr>
        <p:txBody>
          <a:bodyPr>
            <a:normAutofit fontScale="90000"/>
          </a:bodyPr>
          <a:lstStyle/>
          <a:p>
            <a:pPr algn="ctr"/>
            <a:r>
              <a:rPr lang="es-EC" sz="2800" dirty="0" smtClean="0">
                <a:solidFill>
                  <a:schemeClr val="tx1"/>
                </a:solidFill>
              </a:rPr>
              <a:t>INSPECCIONES VARIAS PARA GESTIÓN Y EJECUCIÓN DE OBRAS EN LA PARROQUIA, OBTENCIÓN DE FIRMAS DE CONVENIOS Y AYUDAS SOCIALES </a:t>
            </a:r>
            <a:endParaRPr lang="es-EC" sz="2800" dirty="0">
              <a:solidFill>
                <a:schemeClr val="tx1"/>
              </a:solidFill>
            </a:endParaRPr>
          </a:p>
        </p:txBody>
      </p:sp>
      <p:pic>
        <p:nvPicPr>
          <p:cNvPr id="9" name="Imagen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1346" y="1374199"/>
            <a:ext cx="3075710" cy="2421082"/>
          </a:xfrm>
          <a:prstGeom prst="ellipse">
            <a:avLst/>
          </a:prstGeom>
          <a:ln>
            <a:noFill/>
          </a:ln>
          <a:effectLst>
            <a:softEdge rad="112500"/>
          </a:effectLst>
        </p:spPr>
      </p:pic>
      <p:pic>
        <p:nvPicPr>
          <p:cNvPr id="10" name="Imagen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53842" y="1374199"/>
            <a:ext cx="3228109" cy="2421082"/>
          </a:xfrm>
          <a:prstGeom prst="ellipse">
            <a:avLst/>
          </a:prstGeom>
          <a:ln>
            <a:noFill/>
          </a:ln>
          <a:effectLst>
            <a:softEdge rad="112500"/>
          </a:effectLst>
        </p:spPr>
      </p:pic>
      <p:pic>
        <p:nvPicPr>
          <p:cNvPr id="13" name="Imagen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45279" y="3978506"/>
            <a:ext cx="2975266" cy="2763982"/>
          </a:xfrm>
          <a:prstGeom prst="ellipse">
            <a:avLst/>
          </a:prstGeom>
          <a:ln>
            <a:noFill/>
          </a:ln>
          <a:effectLst>
            <a:softEdge rad="112500"/>
          </a:effectLst>
        </p:spPr>
      </p:pic>
      <p:pic>
        <p:nvPicPr>
          <p:cNvPr id="15" name="Imagen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16708" y="1374199"/>
            <a:ext cx="3417202" cy="2421082"/>
          </a:xfrm>
          <a:prstGeom prst="ellipse">
            <a:avLst/>
          </a:prstGeom>
          <a:ln>
            <a:noFill/>
          </a:ln>
          <a:effectLst>
            <a:softEdge rad="112500"/>
          </a:effectLst>
        </p:spPr>
      </p:pic>
      <p:pic>
        <p:nvPicPr>
          <p:cNvPr id="17" name="Imagen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5835" y="4008464"/>
            <a:ext cx="2622837" cy="2704066"/>
          </a:xfrm>
          <a:prstGeom prst="ellipse">
            <a:avLst/>
          </a:prstGeom>
          <a:ln>
            <a:noFill/>
          </a:ln>
          <a:effectLst>
            <a:softEdge rad="112500"/>
          </a:effectLst>
        </p:spPr>
      </p:pic>
      <p:pic>
        <p:nvPicPr>
          <p:cNvPr id="18" name="Imagen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88673" y="3851826"/>
            <a:ext cx="2556164" cy="2704066"/>
          </a:xfrm>
          <a:prstGeom prst="ellipse">
            <a:avLst/>
          </a:prstGeom>
          <a:ln>
            <a:noFill/>
          </a:ln>
          <a:effectLst>
            <a:softEdge rad="112500"/>
          </a:effectLst>
        </p:spPr>
      </p:pic>
      <p:pic>
        <p:nvPicPr>
          <p:cNvPr id="19" name="Imagen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620988" y="3978506"/>
            <a:ext cx="2912921" cy="2734024"/>
          </a:xfrm>
          <a:prstGeom prst="ellipse">
            <a:avLst/>
          </a:prstGeom>
          <a:ln>
            <a:noFill/>
          </a:ln>
          <a:effectLst>
            <a:softEdge rad="112500"/>
          </a:effectLst>
        </p:spPr>
      </p:pic>
      <p:pic>
        <p:nvPicPr>
          <p:cNvPr id="21" name="Imagen 2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533909" y="5922818"/>
            <a:ext cx="658091" cy="606137"/>
          </a:xfrm>
          <a:prstGeom prst="rect">
            <a:avLst/>
          </a:prstGeom>
        </p:spPr>
      </p:pic>
    </p:spTree>
    <p:extLst>
      <p:ext uri="{BB962C8B-B14F-4D97-AF65-F5344CB8AC3E}">
        <p14:creationId xmlns:p14="http://schemas.microsoft.com/office/powerpoint/2010/main" val="351164899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n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3002972" y="179941"/>
            <a:ext cx="7086277" cy="838368"/>
          </a:xfrm>
        </p:spPr>
        <p:txBody>
          <a:bodyPr>
            <a:normAutofit fontScale="90000"/>
          </a:bodyPr>
          <a:lstStyle/>
          <a:p>
            <a:pPr algn="ctr"/>
            <a:r>
              <a:rPr lang="es-EC" sz="2800" dirty="0" smtClean="0">
                <a:solidFill>
                  <a:schemeClr val="tx1"/>
                </a:solidFill>
              </a:rPr>
              <a:t>ASAMBLEAS PARROQUIALES CON PARTICIPACIÓN CIUDADANA  </a:t>
            </a:r>
            <a:endParaRPr lang="es-EC" sz="2800" dirty="0">
              <a:solidFill>
                <a:schemeClr val="tx1"/>
              </a:solidFill>
            </a:endParaRPr>
          </a:p>
        </p:txBody>
      </p:sp>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91984" y="810489"/>
            <a:ext cx="2857261" cy="2919847"/>
          </a:xfrm>
          <a:prstGeom prst="ellipse">
            <a:avLst/>
          </a:prstGeom>
          <a:ln>
            <a:noFill/>
          </a:ln>
          <a:effectLst>
            <a:softEdge rad="112500"/>
          </a:effectLst>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7037" y="810488"/>
            <a:ext cx="2704864" cy="2919848"/>
          </a:xfrm>
          <a:prstGeom prst="ellipse">
            <a:avLst/>
          </a:prstGeom>
          <a:ln>
            <a:noFill/>
          </a:ln>
          <a:effectLst>
            <a:softEdge rad="112500"/>
          </a:effectLst>
        </p:spPr>
      </p:pic>
      <p:pic>
        <p:nvPicPr>
          <p:cNvPr id="15" name="Imagen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12969" y="4114799"/>
            <a:ext cx="2921576" cy="2618510"/>
          </a:xfrm>
          <a:prstGeom prst="ellipse">
            <a:avLst/>
          </a:prstGeom>
          <a:ln>
            <a:noFill/>
          </a:ln>
          <a:effectLst>
            <a:softEdge rad="112500"/>
          </a:effectLst>
        </p:spPr>
      </p:pic>
      <p:pic>
        <p:nvPicPr>
          <p:cNvPr id="16" name="Imagen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99067" y="4156363"/>
            <a:ext cx="2796887" cy="2576946"/>
          </a:xfrm>
          <a:prstGeom prst="ellipse">
            <a:avLst/>
          </a:prstGeom>
          <a:ln>
            <a:noFill/>
          </a:ln>
          <a:effectLst>
            <a:softEdge rad="112500"/>
          </a:effectLst>
        </p:spPr>
      </p:pic>
      <p:pic>
        <p:nvPicPr>
          <p:cNvPr id="17" name="Imagen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90312" y="4156363"/>
            <a:ext cx="2734542" cy="2576946"/>
          </a:xfrm>
          <a:prstGeom prst="ellipse">
            <a:avLst/>
          </a:prstGeom>
          <a:ln>
            <a:noFill/>
          </a:ln>
          <a:effectLst>
            <a:softEdge rad="112500"/>
          </a:effectLst>
        </p:spPr>
      </p:pic>
      <p:pic>
        <p:nvPicPr>
          <p:cNvPr id="18" name="Imagen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62193" y="810489"/>
            <a:ext cx="2739499" cy="2919847"/>
          </a:xfrm>
          <a:prstGeom prst="ellipse">
            <a:avLst/>
          </a:prstGeom>
          <a:ln>
            <a:noFill/>
          </a:ln>
          <a:effectLst>
            <a:softEdge rad="112500"/>
          </a:effectLst>
        </p:spPr>
      </p:pic>
      <p:pic>
        <p:nvPicPr>
          <p:cNvPr id="19" name="Imagen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624012" y="810488"/>
            <a:ext cx="2471006" cy="2919848"/>
          </a:xfrm>
          <a:prstGeom prst="ellipse">
            <a:avLst/>
          </a:prstGeom>
          <a:ln>
            <a:noFill/>
          </a:ln>
          <a:effectLst>
            <a:softEdge rad="112500"/>
          </a:effectLst>
        </p:spPr>
      </p:pic>
      <p:pic>
        <p:nvPicPr>
          <p:cNvPr id="20" name="Imagen 1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42484" y="4114799"/>
            <a:ext cx="3005962" cy="2618510"/>
          </a:xfrm>
          <a:prstGeom prst="ellipse">
            <a:avLst/>
          </a:prstGeom>
          <a:ln>
            <a:noFill/>
          </a:ln>
          <a:effectLst>
            <a:softEdge rad="112500"/>
          </a:effectLst>
        </p:spPr>
      </p:pic>
      <p:pic>
        <p:nvPicPr>
          <p:cNvPr id="22" name="Imagen 2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637817" y="5902036"/>
            <a:ext cx="540327" cy="540327"/>
          </a:xfrm>
          <a:prstGeom prst="rect">
            <a:avLst/>
          </a:prstGeom>
        </p:spPr>
      </p:pic>
    </p:spTree>
    <p:extLst>
      <p:ext uri="{BB962C8B-B14F-4D97-AF65-F5344CB8AC3E}">
        <p14:creationId xmlns:p14="http://schemas.microsoft.com/office/powerpoint/2010/main" val="302640551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n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4166754" y="124692"/>
            <a:ext cx="7031181" cy="1144588"/>
          </a:xfrm>
        </p:spPr>
        <p:txBody>
          <a:bodyPr>
            <a:normAutofit/>
          </a:bodyPr>
          <a:lstStyle/>
          <a:p>
            <a:pPr algn="ctr"/>
            <a:r>
              <a:rPr lang="es-EC" sz="2800" b="1" dirty="0" smtClean="0"/>
              <a:t>APOYO EN LA MOVILIZACIÓN NACIONAL </a:t>
            </a:r>
            <a:endParaRPr lang="es-EC" sz="2800" b="1" dirty="0">
              <a:solidFill>
                <a:schemeClr val="tx1"/>
              </a:solidFill>
            </a:endParaRPr>
          </a:p>
        </p:txBody>
      </p:sp>
      <p:sp>
        <p:nvSpPr>
          <p:cNvPr id="3" name="Marcador de contenido 2"/>
          <p:cNvSpPr>
            <a:spLocks noGrp="1"/>
          </p:cNvSpPr>
          <p:nvPr>
            <p:ph sz="half" idx="1"/>
          </p:nvPr>
        </p:nvSpPr>
        <p:spPr>
          <a:xfrm>
            <a:off x="453737" y="1285298"/>
            <a:ext cx="3713018" cy="4616738"/>
          </a:xfrm>
        </p:spPr>
        <p:txBody>
          <a:bodyPr>
            <a:normAutofit lnSpcReduction="10000"/>
          </a:bodyPr>
          <a:lstStyle/>
          <a:p>
            <a:pPr algn="just"/>
            <a:r>
              <a:rPr lang="es-ES" dirty="0" smtClean="0"/>
              <a:t>El GAD parroquial siempre apoya a la población participo en la movilización nacional contra las medida tomadas por el ejecutivo, para ello se entregaron refrigerios y alimentación con el apoyo de las empresas privadas de la parroquia.</a:t>
            </a:r>
          </a:p>
          <a:p>
            <a:pPr algn="just"/>
            <a:endParaRPr lang="es-ES" dirty="0"/>
          </a:p>
        </p:txBody>
      </p:sp>
      <p:pic>
        <p:nvPicPr>
          <p:cNvPr id="22" name="Imagen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37817" y="5902036"/>
            <a:ext cx="540327" cy="540327"/>
          </a:xfrm>
          <a:prstGeom prst="rect">
            <a:avLst/>
          </a:prstGeom>
        </p:spPr>
      </p:pic>
    </p:spTree>
    <p:extLst>
      <p:ext uri="{BB962C8B-B14F-4D97-AF65-F5344CB8AC3E}">
        <p14:creationId xmlns:p14="http://schemas.microsoft.com/office/powerpoint/2010/main" val="29580301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2982190" y="179941"/>
            <a:ext cx="7107059" cy="640941"/>
          </a:xfrm>
        </p:spPr>
        <p:txBody>
          <a:bodyPr>
            <a:normAutofit fontScale="90000"/>
          </a:bodyPr>
          <a:lstStyle/>
          <a:p>
            <a:pPr algn="ctr"/>
            <a:r>
              <a:rPr lang="es-EC" sz="2800" dirty="0" smtClean="0">
                <a:solidFill>
                  <a:schemeClr val="tx1"/>
                </a:solidFill>
              </a:rPr>
              <a:t>PARTICIPACIÓN EN MINGAS CON LA CIUDADANÍA </a:t>
            </a:r>
            <a:endParaRPr lang="es-EC" sz="2800" dirty="0">
              <a:solidFill>
                <a:schemeClr val="tx1"/>
              </a:solidFill>
            </a:endParaRPr>
          </a:p>
        </p:txBody>
      </p:sp>
      <p:pic>
        <p:nvPicPr>
          <p:cNvPr id="16" name="Imagen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6627" y="820882"/>
            <a:ext cx="3231573" cy="3062537"/>
          </a:xfrm>
          <a:prstGeom prst="ellipse">
            <a:avLst/>
          </a:prstGeom>
          <a:ln>
            <a:noFill/>
          </a:ln>
          <a:effectLst>
            <a:softEdge rad="112500"/>
          </a:effectLst>
        </p:spPr>
      </p:pic>
      <p:pic>
        <p:nvPicPr>
          <p:cNvPr id="17" name="Imagen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9001" y="820882"/>
            <a:ext cx="3774890" cy="3062537"/>
          </a:xfrm>
          <a:prstGeom prst="ellipse">
            <a:avLst/>
          </a:prstGeom>
          <a:ln>
            <a:noFill/>
          </a:ln>
          <a:effectLst>
            <a:softEdge rad="112500"/>
          </a:effectLst>
        </p:spPr>
      </p:pic>
      <p:pic>
        <p:nvPicPr>
          <p:cNvPr id="18" name="Imagen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30935" y="820881"/>
            <a:ext cx="3210791" cy="3062537"/>
          </a:xfrm>
          <a:prstGeom prst="ellipse">
            <a:avLst/>
          </a:prstGeom>
          <a:ln>
            <a:noFill/>
          </a:ln>
          <a:effectLst>
            <a:softEdge rad="112500"/>
          </a:effectLst>
        </p:spPr>
      </p:pic>
      <p:pic>
        <p:nvPicPr>
          <p:cNvPr id="7" name="Imagen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8253" y="4033401"/>
            <a:ext cx="2628657" cy="2710297"/>
          </a:xfrm>
          <a:prstGeom prst="ellipse">
            <a:avLst/>
          </a:prstGeom>
          <a:ln>
            <a:noFill/>
          </a:ln>
          <a:effectLst>
            <a:softEdge rad="112500"/>
          </a:effectLst>
        </p:spPr>
      </p:pic>
      <p:pic>
        <p:nvPicPr>
          <p:cNvPr id="3" name="Imagen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99064" y="4033403"/>
            <a:ext cx="2649681" cy="2710297"/>
          </a:xfrm>
          <a:prstGeom prst="ellipse">
            <a:avLst/>
          </a:prstGeom>
          <a:ln>
            <a:noFill/>
          </a:ln>
          <a:effectLst>
            <a:softEdge rad="112500"/>
          </a:effectLst>
        </p:spPr>
      </p:pic>
      <p:pic>
        <p:nvPicPr>
          <p:cNvPr id="4" name="Imagen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40898" y="4033402"/>
            <a:ext cx="2817301" cy="2710297"/>
          </a:xfrm>
          <a:prstGeom prst="ellipse">
            <a:avLst/>
          </a:prstGeom>
          <a:ln>
            <a:noFill/>
          </a:ln>
          <a:effectLst>
            <a:softEdge rad="112500"/>
          </a:effectLst>
        </p:spPr>
      </p:pic>
      <p:pic>
        <p:nvPicPr>
          <p:cNvPr id="6" name="Imagen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30935" y="4095745"/>
            <a:ext cx="3210791" cy="2647953"/>
          </a:xfrm>
          <a:prstGeom prst="ellipse">
            <a:avLst/>
          </a:prstGeom>
          <a:ln>
            <a:noFill/>
          </a:ln>
          <a:effectLst>
            <a:softEdge rad="112500"/>
          </a:effectLst>
        </p:spPr>
      </p:pic>
      <p:pic>
        <p:nvPicPr>
          <p:cNvPr id="12" name="Imagen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558153" y="5881253"/>
            <a:ext cx="613064" cy="613064"/>
          </a:xfrm>
          <a:prstGeom prst="rect">
            <a:avLst/>
          </a:prstGeom>
        </p:spPr>
      </p:pic>
    </p:spTree>
    <p:extLst>
      <p:ext uri="{BB962C8B-B14F-4D97-AF65-F5344CB8AC3E}">
        <p14:creationId xmlns:p14="http://schemas.microsoft.com/office/powerpoint/2010/main" val="303600072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1492582" y="179941"/>
            <a:ext cx="8596668" cy="640941"/>
          </a:xfrm>
        </p:spPr>
        <p:txBody>
          <a:bodyPr>
            <a:normAutofit/>
          </a:bodyPr>
          <a:lstStyle/>
          <a:p>
            <a:pPr algn="ctr"/>
            <a:r>
              <a:rPr lang="es-EC" sz="2800" dirty="0" smtClean="0">
                <a:solidFill>
                  <a:schemeClr val="tx1"/>
                </a:solidFill>
              </a:rPr>
              <a:t>PARTICIPACIÓN EN LOS EVENTOS SOCIALES</a:t>
            </a:r>
            <a:endParaRPr lang="es-EC" sz="2800" dirty="0">
              <a:solidFill>
                <a:schemeClr val="tx1"/>
              </a:solidFill>
            </a:endParaRPr>
          </a:p>
        </p:txBody>
      </p:sp>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1373" y="837128"/>
            <a:ext cx="3304309" cy="2719820"/>
          </a:xfrm>
          <a:prstGeom prst="ellipse">
            <a:avLst/>
          </a:prstGeom>
          <a:ln>
            <a:noFill/>
          </a:ln>
          <a:effectLst>
            <a:softEdge rad="112500"/>
          </a:effectLst>
        </p:spPr>
      </p:pic>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49264" y="820882"/>
            <a:ext cx="3647928" cy="2736066"/>
          </a:xfrm>
          <a:prstGeom prst="ellipse">
            <a:avLst/>
          </a:prstGeom>
          <a:ln>
            <a:noFill/>
          </a:ln>
          <a:effectLst>
            <a:softEdge rad="112500"/>
          </a:effectLst>
        </p:spPr>
      </p:pic>
      <p:pic>
        <p:nvPicPr>
          <p:cNvPr id="6" name="Image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91645" y="820882"/>
            <a:ext cx="3220246" cy="2736066"/>
          </a:xfrm>
          <a:prstGeom prst="ellipse">
            <a:avLst/>
          </a:prstGeom>
          <a:ln>
            <a:noFill/>
          </a:ln>
          <a:effectLst>
            <a:softEdge rad="112500"/>
          </a:effectLst>
        </p:spPr>
      </p:pic>
      <p:pic>
        <p:nvPicPr>
          <p:cNvPr id="7" name="Imagen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5456" y="3792680"/>
            <a:ext cx="2918690" cy="2774375"/>
          </a:xfrm>
          <a:prstGeom prst="ellipse">
            <a:avLst/>
          </a:prstGeom>
          <a:ln>
            <a:noFill/>
          </a:ln>
          <a:effectLst>
            <a:softEdge rad="112500"/>
          </a:effectLst>
        </p:spPr>
      </p:pic>
      <p:pic>
        <p:nvPicPr>
          <p:cNvPr id="8" name="Imagen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4771" y="3792680"/>
            <a:ext cx="3168213" cy="2774375"/>
          </a:xfrm>
          <a:prstGeom prst="ellipse">
            <a:avLst/>
          </a:prstGeom>
          <a:ln>
            <a:noFill/>
          </a:ln>
          <a:effectLst>
            <a:softEdge rad="112500"/>
          </a:effectLst>
        </p:spPr>
      </p:pic>
      <p:pic>
        <p:nvPicPr>
          <p:cNvPr id="9" name="Imagen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49859" y="3792679"/>
            <a:ext cx="2858935" cy="2774376"/>
          </a:xfrm>
          <a:prstGeom prst="ellipse">
            <a:avLst/>
          </a:prstGeom>
          <a:ln>
            <a:noFill/>
          </a:ln>
          <a:effectLst>
            <a:softEdge rad="112500"/>
          </a:effectLst>
        </p:spPr>
      </p:pic>
      <p:pic>
        <p:nvPicPr>
          <p:cNvPr id="10" name="Imagen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282544" y="3780346"/>
            <a:ext cx="2750127" cy="2786709"/>
          </a:xfrm>
          <a:prstGeom prst="ellipse">
            <a:avLst/>
          </a:prstGeom>
          <a:ln>
            <a:noFill/>
          </a:ln>
          <a:effectLst>
            <a:softEdge rad="112500"/>
          </a:effectLst>
        </p:spPr>
      </p:pic>
      <p:pic>
        <p:nvPicPr>
          <p:cNvPr id="12" name="Imagen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651881" y="5953992"/>
            <a:ext cx="526473" cy="613064"/>
          </a:xfrm>
          <a:prstGeom prst="rect">
            <a:avLst/>
          </a:prstGeom>
        </p:spPr>
      </p:pic>
    </p:spTree>
    <p:extLst>
      <p:ext uri="{BB962C8B-B14F-4D97-AF65-F5344CB8AC3E}">
        <p14:creationId xmlns:p14="http://schemas.microsoft.com/office/powerpoint/2010/main" val="403071960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ítulo 1"/>
          <p:cNvSpPr>
            <a:spLocks noGrp="1"/>
          </p:cNvSpPr>
          <p:nvPr>
            <p:ph type="title"/>
          </p:nvPr>
        </p:nvSpPr>
        <p:spPr>
          <a:xfrm>
            <a:off x="1492582" y="179941"/>
            <a:ext cx="8596668" cy="640941"/>
          </a:xfrm>
        </p:spPr>
        <p:txBody>
          <a:bodyPr>
            <a:normAutofit/>
          </a:bodyPr>
          <a:lstStyle/>
          <a:p>
            <a:pPr algn="ctr"/>
            <a:r>
              <a:rPr lang="es-EC" sz="2800" dirty="0" smtClean="0">
                <a:solidFill>
                  <a:schemeClr val="tx1"/>
                </a:solidFill>
              </a:rPr>
              <a:t>PARTICIPACIÓN EN LOS EVENTOS SOCIALES</a:t>
            </a:r>
            <a:endParaRPr lang="es-EC" sz="2800" dirty="0">
              <a:solidFill>
                <a:schemeClr val="tx1"/>
              </a:solidFill>
            </a:endParaRPr>
          </a:p>
        </p:txBody>
      </p:sp>
      <p:pic>
        <p:nvPicPr>
          <p:cNvPr id="14" name="Imagen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44" y="3840306"/>
            <a:ext cx="3000375" cy="2893002"/>
          </a:xfrm>
          <a:prstGeom prst="ellipse">
            <a:avLst/>
          </a:prstGeom>
          <a:ln>
            <a:noFill/>
          </a:ln>
          <a:effectLst>
            <a:softEdge rad="112500"/>
          </a:effectLst>
        </p:spPr>
      </p:pic>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9426" y="837128"/>
            <a:ext cx="2926531" cy="2789299"/>
          </a:xfrm>
          <a:prstGeom prst="ellipse">
            <a:avLst/>
          </a:prstGeom>
          <a:ln>
            <a:noFill/>
          </a:ln>
          <a:effectLst>
            <a:softEdge rad="112500"/>
          </a:effectLst>
        </p:spPr>
      </p:pic>
      <p:pic>
        <p:nvPicPr>
          <p:cNvPr id="4" name="Imagen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36942" y="837127"/>
            <a:ext cx="2719821" cy="2789299"/>
          </a:xfrm>
          <a:prstGeom prst="ellipse">
            <a:avLst/>
          </a:prstGeom>
          <a:ln>
            <a:noFill/>
          </a:ln>
          <a:effectLst>
            <a:softEdge rad="112500"/>
          </a:effectLst>
        </p:spPr>
      </p:pic>
      <p:pic>
        <p:nvPicPr>
          <p:cNvPr id="8" name="Imagen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34171" y="3840306"/>
            <a:ext cx="2584738" cy="2893002"/>
          </a:xfrm>
          <a:prstGeom prst="ellipse">
            <a:avLst/>
          </a:prstGeom>
          <a:ln>
            <a:noFill/>
          </a:ln>
          <a:effectLst>
            <a:softEdge rad="112500"/>
          </a:effectLst>
        </p:spPr>
      </p:pic>
      <p:pic>
        <p:nvPicPr>
          <p:cNvPr id="9" name="Imagen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96851" y="3850696"/>
            <a:ext cx="2606821" cy="2882612"/>
          </a:xfrm>
          <a:prstGeom prst="ellipse">
            <a:avLst/>
          </a:prstGeom>
          <a:ln>
            <a:noFill/>
          </a:ln>
          <a:effectLst>
            <a:softEdge rad="112500"/>
          </a:effectLst>
        </p:spPr>
      </p:pic>
      <p:pic>
        <p:nvPicPr>
          <p:cNvPr id="10" name="Imagen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793301" y="3850695"/>
            <a:ext cx="2782172" cy="2768313"/>
          </a:xfrm>
          <a:prstGeom prst="ellipse">
            <a:avLst/>
          </a:prstGeom>
          <a:ln>
            <a:noFill/>
          </a:ln>
          <a:effectLst>
            <a:softEdge rad="112500"/>
          </a:effectLst>
        </p:spPr>
      </p:pic>
      <p:pic>
        <p:nvPicPr>
          <p:cNvPr id="11" name="Imagen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477748" y="837126"/>
            <a:ext cx="2902770" cy="2789299"/>
          </a:xfrm>
          <a:prstGeom prst="ellipse">
            <a:avLst/>
          </a:prstGeom>
          <a:ln>
            <a:noFill/>
          </a:ln>
          <a:effectLst>
            <a:softEdge rad="112500"/>
          </a:effectLst>
        </p:spPr>
      </p:pic>
      <p:pic>
        <p:nvPicPr>
          <p:cNvPr id="16" name="Imagen 1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440391" y="5693906"/>
            <a:ext cx="665018" cy="738067"/>
          </a:xfrm>
          <a:prstGeom prst="rect">
            <a:avLst/>
          </a:prstGeom>
        </p:spPr>
      </p:pic>
    </p:spTree>
    <p:extLst>
      <p:ext uri="{BB962C8B-B14F-4D97-AF65-F5344CB8AC3E}">
        <p14:creationId xmlns:p14="http://schemas.microsoft.com/office/powerpoint/2010/main" val="40121609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Marcador de contenido 2"/>
          <p:cNvSpPr>
            <a:spLocks noGrp="1"/>
          </p:cNvSpPr>
          <p:nvPr>
            <p:ph idx="1"/>
          </p:nvPr>
        </p:nvSpPr>
        <p:spPr>
          <a:xfrm>
            <a:off x="838200" y="1449977"/>
            <a:ext cx="10515600" cy="4726986"/>
          </a:xfrm>
        </p:spPr>
        <p:txBody>
          <a:bodyPr>
            <a:noAutofit/>
          </a:bodyPr>
          <a:lstStyle/>
          <a:p>
            <a:pPr marL="0" indent="0" algn="ctr">
              <a:buNone/>
            </a:pPr>
            <a:r>
              <a:rPr lang="es-EC" sz="10800" dirty="0" smtClean="0">
                <a:ln w="0"/>
                <a:solidFill>
                  <a:schemeClr val="accent1"/>
                </a:solidFill>
                <a:effectLst>
                  <a:outerShdw blurRad="38100" dist="25400" dir="5400000" algn="ctr" rotWithShape="0">
                    <a:srgbClr val="6E747A">
                      <a:alpha val="43000"/>
                    </a:srgbClr>
                  </a:outerShdw>
                </a:effectLst>
              </a:rPr>
              <a:t>EJECUCIÓN PRESUPUESTARIA 2019 </a:t>
            </a:r>
            <a:endParaRPr lang="es-EC" sz="10800" dirty="0">
              <a:ln w="0"/>
              <a:solidFill>
                <a:schemeClr val="accent1"/>
              </a:solidFill>
              <a:effectLst>
                <a:outerShdw blurRad="38100" dist="25400" dir="5400000" algn="ctr" rotWithShape="0">
                  <a:srgbClr val="6E747A">
                    <a:alpha val="43000"/>
                  </a:srgbClr>
                </a:outerShdw>
              </a:effectLst>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83191" y="5396345"/>
            <a:ext cx="1007918" cy="1007918"/>
          </a:xfrm>
          <a:prstGeom prst="rect">
            <a:avLst/>
          </a:prstGeom>
        </p:spPr>
      </p:pic>
    </p:spTree>
    <p:extLst>
      <p:ext uri="{BB962C8B-B14F-4D97-AF65-F5344CB8AC3E}">
        <p14:creationId xmlns:p14="http://schemas.microsoft.com/office/powerpoint/2010/main" val="638405434"/>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4" name="Marcador de contenido 3"/>
          <p:cNvGraphicFramePr>
            <a:graphicFrameLocks noGrp="1"/>
          </p:cNvGraphicFramePr>
          <p:nvPr>
            <p:ph idx="1"/>
            <p:extLst/>
          </p:nvPr>
        </p:nvGraphicFramePr>
        <p:xfrm>
          <a:off x="1436915" y="1345297"/>
          <a:ext cx="9888582" cy="4435290"/>
        </p:xfrm>
        <a:graphic>
          <a:graphicData uri="http://schemas.openxmlformats.org/drawingml/2006/table">
            <a:tbl>
              <a:tblPr>
                <a:tableStyleId>{5C22544A-7EE6-4342-B048-85BDC9FD1C3A}</a:tableStyleId>
              </a:tblPr>
              <a:tblGrid>
                <a:gridCol w="3301337">
                  <a:extLst>
                    <a:ext uri="{9D8B030D-6E8A-4147-A177-3AD203B41FA5}">
                      <a16:colId xmlns="" xmlns:a16="http://schemas.microsoft.com/office/drawing/2014/main" val="3599564229"/>
                    </a:ext>
                  </a:extLst>
                </a:gridCol>
                <a:gridCol w="317074">
                  <a:extLst>
                    <a:ext uri="{9D8B030D-6E8A-4147-A177-3AD203B41FA5}">
                      <a16:colId xmlns="" xmlns:a16="http://schemas.microsoft.com/office/drawing/2014/main" val="2436168121"/>
                    </a:ext>
                  </a:extLst>
                </a:gridCol>
                <a:gridCol w="2074081">
                  <a:extLst>
                    <a:ext uri="{9D8B030D-6E8A-4147-A177-3AD203B41FA5}">
                      <a16:colId xmlns="" xmlns:a16="http://schemas.microsoft.com/office/drawing/2014/main" val="2436050494"/>
                    </a:ext>
                  </a:extLst>
                </a:gridCol>
                <a:gridCol w="1403839">
                  <a:extLst>
                    <a:ext uri="{9D8B030D-6E8A-4147-A177-3AD203B41FA5}">
                      <a16:colId xmlns="" xmlns:a16="http://schemas.microsoft.com/office/drawing/2014/main" val="4220617810"/>
                    </a:ext>
                  </a:extLst>
                </a:gridCol>
                <a:gridCol w="2792251">
                  <a:extLst>
                    <a:ext uri="{9D8B030D-6E8A-4147-A177-3AD203B41FA5}">
                      <a16:colId xmlns="" xmlns:a16="http://schemas.microsoft.com/office/drawing/2014/main" val="4017130906"/>
                    </a:ext>
                  </a:extLst>
                </a:gridCol>
              </a:tblGrid>
              <a:tr h="1612431">
                <a:tc>
                  <a:txBody>
                    <a:bodyPr/>
                    <a:lstStyle/>
                    <a:p>
                      <a:pPr algn="ctr" fontAlgn="ctr"/>
                      <a:r>
                        <a:rPr lang="es-EC" sz="1800" b="1" u="none" strike="noStrike" dirty="0">
                          <a:effectLst>
                            <a:outerShdw blurRad="38100" dist="38100" dir="2700000" algn="tl">
                              <a:srgbClr val="000000">
                                <a:alpha val="43137"/>
                              </a:srgbClr>
                            </a:outerShdw>
                          </a:effectLst>
                        </a:rPr>
                        <a:t>AREAS, PROGRAMAS Y PROYECTOS </a:t>
                      </a:r>
                      <a:endParaRPr lang="es-EC" sz="18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gridSpan="2">
                  <a:txBody>
                    <a:bodyPr/>
                    <a:lstStyle/>
                    <a:p>
                      <a:pPr algn="ctr" fontAlgn="ctr"/>
                      <a:r>
                        <a:rPr lang="es-EC" sz="1800" b="1" u="none" strike="noStrike" dirty="0">
                          <a:effectLst>
                            <a:outerShdw blurRad="38100" dist="38100" dir="2700000" algn="tl">
                              <a:srgbClr val="000000">
                                <a:alpha val="43137"/>
                              </a:srgbClr>
                            </a:outerShdw>
                          </a:effectLst>
                        </a:rPr>
                        <a:t>PRESUPUESTO CODIFICADO </a:t>
                      </a:r>
                      <a:endParaRPr lang="es-EC" sz="18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hMerge="1">
                  <a:txBody>
                    <a:bodyPr/>
                    <a:lstStyle/>
                    <a:p>
                      <a:endParaRPr lang="es-EC"/>
                    </a:p>
                  </a:txBody>
                  <a:tcPr/>
                </a:tc>
                <a:tc>
                  <a:txBody>
                    <a:bodyPr/>
                    <a:lstStyle/>
                    <a:p>
                      <a:pPr algn="ctr" fontAlgn="ctr"/>
                      <a:r>
                        <a:rPr lang="es-EC" sz="1800" b="1" u="none" strike="noStrike" dirty="0">
                          <a:effectLst>
                            <a:outerShdw blurRad="38100" dist="38100" dir="2700000" algn="tl">
                              <a:srgbClr val="000000">
                                <a:alpha val="43137"/>
                              </a:srgbClr>
                            </a:outerShdw>
                          </a:effectLst>
                        </a:rPr>
                        <a:t>PRESUPUESTO DEVENGADO</a:t>
                      </a:r>
                      <a:endParaRPr lang="es-EC" sz="18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800" b="1" u="none" strike="noStrike" dirty="0">
                          <a:effectLst>
                            <a:outerShdw blurRad="38100" dist="38100" dir="2700000" algn="tl">
                              <a:srgbClr val="000000">
                                <a:alpha val="43137"/>
                              </a:srgbClr>
                            </a:outerShdw>
                          </a:effectLst>
                        </a:rPr>
                        <a:t>% CUMPLIMIENTO </a:t>
                      </a:r>
                      <a:endParaRPr lang="es-EC" sz="18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483844816"/>
                  </a:ext>
                </a:extLst>
              </a:tr>
              <a:tr h="464948">
                <a:tc gridSpan="5">
                  <a:txBody>
                    <a:bodyPr/>
                    <a:lstStyle/>
                    <a:p>
                      <a:pPr algn="ctr" fontAlgn="ctr"/>
                      <a:r>
                        <a:rPr lang="es-EC" sz="3200" b="1" i="1" u="sng" strike="noStrike" dirty="0">
                          <a:solidFill>
                            <a:schemeClr val="accent5"/>
                          </a:solidFill>
                          <a:effectLst>
                            <a:outerShdw blurRad="38100" dist="38100" dir="2700000" algn="tl">
                              <a:srgbClr val="000000">
                                <a:alpha val="43137"/>
                              </a:srgbClr>
                            </a:outerShdw>
                          </a:effectLst>
                        </a:rPr>
                        <a:t>INGRESOS</a:t>
                      </a:r>
                      <a:r>
                        <a:rPr lang="es-EC" sz="3200" b="1" u="none" strike="noStrike" dirty="0">
                          <a:solidFill>
                            <a:schemeClr val="accent5"/>
                          </a:solidFill>
                          <a:effectLst>
                            <a:outerShdw blurRad="38100" dist="38100" dir="2700000" algn="tl">
                              <a:srgbClr val="000000">
                                <a:alpha val="43137"/>
                              </a:srgbClr>
                            </a:outerShdw>
                          </a:effectLst>
                        </a:rPr>
                        <a:t> </a:t>
                      </a:r>
                      <a:endParaRPr lang="es-EC" sz="3200" b="1" i="0" u="none"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hMerge="1">
                  <a:txBody>
                    <a:bodyPr/>
                    <a:lstStyle/>
                    <a:p>
                      <a:endParaRPr lang="es-EC"/>
                    </a:p>
                  </a:txBody>
                  <a:tcPr/>
                </a:tc>
                <a:tc hMerge="1">
                  <a:txBody>
                    <a:bodyPr/>
                    <a:lstStyle/>
                    <a:p>
                      <a:endParaRPr lang="es-EC"/>
                    </a:p>
                  </a:txBody>
                  <a:tcPr/>
                </a:tc>
                <a:tc hMerge="1">
                  <a:txBody>
                    <a:bodyPr/>
                    <a:lstStyle/>
                    <a:p>
                      <a:endParaRPr lang="es-EC"/>
                    </a:p>
                  </a:txBody>
                  <a:tcPr/>
                </a:tc>
                <a:tc hMerge="1">
                  <a:txBody>
                    <a:bodyPr/>
                    <a:lstStyle/>
                    <a:p>
                      <a:endParaRPr lang="es-EC"/>
                    </a:p>
                  </a:txBody>
                  <a:tcPr/>
                </a:tc>
                <a:extLst>
                  <a:ext uri="{0D108BD9-81ED-4DB2-BD59-A6C34878D82A}">
                    <a16:rowId xmlns="" xmlns:a16="http://schemas.microsoft.com/office/drawing/2014/main" val="1348169199"/>
                  </a:ext>
                </a:extLst>
              </a:tr>
              <a:tr h="403108">
                <a:tc gridSpan="2">
                  <a:txBody>
                    <a:bodyPr/>
                    <a:lstStyle/>
                    <a:p>
                      <a:pPr algn="l" fontAlgn="b"/>
                      <a:r>
                        <a:rPr lang="es-EC" sz="1800" u="none" strike="noStrike" dirty="0">
                          <a:effectLst/>
                        </a:rPr>
                        <a:t>INGRESOS PROPIOS </a:t>
                      </a:r>
                      <a:endParaRPr lang="es-EC" sz="1800" b="0" i="0" u="none" strike="noStrike" dirty="0">
                        <a:solidFill>
                          <a:srgbClr val="000000"/>
                        </a:solidFill>
                        <a:effectLst/>
                        <a:latin typeface="Calibri" panose="020F0502020204030204" pitchFamily="34" charset="0"/>
                      </a:endParaRPr>
                    </a:p>
                  </a:txBody>
                  <a:tcPr marL="9525" marR="9525" marT="9525" marB="0" anchor="b"/>
                </a:tc>
                <a:tc hMerge="1">
                  <a:txBody>
                    <a:bodyPr/>
                    <a:lstStyle/>
                    <a:p>
                      <a:pPr algn="ctr" fontAlgn="b"/>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800" u="none" strike="noStrike" dirty="0">
                          <a:effectLst/>
                        </a:rPr>
                        <a:t>13549,17</a:t>
                      </a:r>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800" u="none" strike="noStrike">
                          <a:effectLst/>
                        </a:rPr>
                        <a:t>11549,17</a:t>
                      </a:r>
                      <a:endParaRPr lang="es-EC" sz="18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800" u="none" strike="noStrike">
                          <a:effectLst/>
                        </a:rPr>
                        <a:t>85,24%</a:t>
                      </a:r>
                      <a:endParaRPr lang="es-EC" sz="18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741742230"/>
                  </a:ext>
                </a:extLst>
              </a:tr>
              <a:tr h="521953">
                <a:tc gridSpan="2">
                  <a:txBody>
                    <a:bodyPr/>
                    <a:lstStyle/>
                    <a:p>
                      <a:pPr algn="l" fontAlgn="b"/>
                      <a:r>
                        <a:rPr lang="es-EC" sz="1800" u="none" strike="noStrike" dirty="0">
                          <a:effectLst/>
                        </a:rPr>
                        <a:t>APORTE PRESUPUESTO GENERAL DEL ESTADO </a:t>
                      </a:r>
                      <a:endParaRPr lang="es-EC" sz="1800" b="0" i="0" u="none" strike="noStrike" dirty="0">
                        <a:solidFill>
                          <a:srgbClr val="000000"/>
                        </a:solidFill>
                        <a:effectLst/>
                        <a:latin typeface="Calibri" panose="020F0502020204030204" pitchFamily="34" charset="0"/>
                      </a:endParaRPr>
                    </a:p>
                  </a:txBody>
                  <a:tcPr marL="9525" marR="9525" marT="9525" marB="0" anchor="b"/>
                </a:tc>
                <a:tc hMerge="1">
                  <a:txBody>
                    <a:bodyPr/>
                    <a:lstStyle/>
                    <a:p>
                      <a:pPr algn="ctr" fontAlgn="b"/>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800" u="none" strike="noStrike" dirty="0">
                          <a:effectLst/>
                        </a:rPr>
                        <a:t>254025,01</a:t>
                      </a:r>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800" u="none" strike="noStrike" dirty="0">
                          <a:effectLst/>
                        </a:rPr>
                        <a:t>232851,75</a:t>
                      </a:r>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800" u="none" strike="noStrike">
                          <a:effectLst/>
                        </a:rPr>
                        <a:t>91,66%</a:t>
                      </a:r>
                      <a:endParaRPr lang="es-EC" sz="18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06131805"/>
                  </a:ext>
                </a:extLst>
              </a:tr>
              <a:tr h="403108">
                <a:tc gridSpan="2">
                  <a:txBody>
                    <a:bodyPr/>
                    <a:lstStyle/>
                    <a:p>
                      <a:pPr algn="l" fontAlgn="b"/>
                      <a:r>
                        <a:rPr lang="es-EC" sz="1800" u="none" strike="noStrike" dirty="0">
                          <a:effectLst/>
                        </a:rPr>
                        <a:t>DEL GOBIERNO (MIES)</a:t>
                      </a:r>
                      <a:endParaRPr lang="es-EC" sz="1800" b="0" i="0" u="none" strike="noStrike" dirty="0">
                        <a:solidFill>
                          <a:srgbClr val="000000"/>
                        </a:solidFill>
                        <a:effectLst/>
                        <a:latin typeface="Calibri" panose="020F0502020204030204" pitchFamily="34" charset="0"/>
                      </a:endParaRPr>
                    </a:p>
                  </a:txBody>
                  <a:tcPr marL="9525" marR="9525" marT="9525" marB="0" anchor="b"/>
                </a:tc>
                <a:tc hMerge="1">
                  <a:txBody>
                    <a:bodyPr/>
                    <a:lstStyle/>
                    <a:p>
                      <a:pPr algn="ctr" fontAlgn="b"/>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800" u="none" strike="noStrike" dirty="0">
                          <a:effectLst/>
                        </a:rPr>
                        <a:t>188650,15</a:t>
                      </a:r>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800" u="none" strike="noStrike" dirty="0">
                          <a:effectLst/>
                        </a:rPr>
                        <a:t>172666,20</a:t>
                      </a:r>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800" u="none" strike="noStrike" dirty="0">
                          <a:effectLst/>
                        </a:rPr>
                        <a:t>91,53%</a:t>
                      </a:r>
                      <a:endParaRPr lang="es-EC" sz="18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914116982"/>
                  </a:ext>
                </a:extLst>
              </a:tr>
              <a:tr h="521953">
                <a:tc gridSpan="2">
                  <a:txBody>
                    <a:bodyPr/>
                    <a:lstStyle/>
                    <a:p>
                      <a:pPr algn="l" fontAlgn="b"/>
                      <a:r>
                        <a:rPr lang="es-EC" sz="1800" u="none" strike="noStrike" dirty="0">
                          <a:effectLst/>
                        </a:rPr>
                        <a:t>CUENTAS POR COBRAR (RECUPERACIÓN IVA)</a:t>
                      </a:r>
                      <a:endParaRPr lang="es-EC" sz="1800" b="0" i="0" u="none" strike="noStrike" dirty="0">
                        <a:solidFill>
                          <a:srgbClr val="000000"/>
                        </a:solidFill>
                        <a:effectLst/>
                        <a:latin typeface="Calibri" panose="020F0502020204030204" pitchFamily="34" charset="0"/>
                      </a:endParaRPr>
                    </a:p>
                  </a:txBody>
                  <a:tcPr marL="9525" marR="9525" marT="9525" marB="0" anchor="b"/>
                </a:tc>
                <a:tc hMerge="1">
                  <a:txBody>
                    <a:bodyPr/>
                    <a:lstStyle/>
                    <a:p>
                      <a:pPr algn="ctr" fontAlgn="b"/>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800" u="none" strike="noStrike" dirty="0">
                          <a:effectLst/>
                        </a:rPr>
                        <a:t>106258,78</a:t>
                      </a:r>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800" u="none" strike="noStrike" dirty="0">
                          <a:effectLst/>
                        </a:rPr>
                        <a:t>72565,39</a:t>
                      </a:r>
                      <a:endParaRPr lang="es-EC" sz="18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800" u="none" strike="noStrike" dirty="0">
                          <a:effectLst/>
                        </a:rPr>
                        <a:t>68,29%</a:t>
                      </a:r>
                      <a:endParaRPr lang="es-EC" sz="18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4092527005"/>
                  </a:ext>
                </a:extLst>
              </a:tr>
              <a:tr h="403108">
                <a:tc gridSpan="2">
                  <a:txBody>
                    <a:bodyPr/>
                    <a:lstStyle/>
                    <a:p>
                      <a:pPr algn="l" fontAlgn="b"/>
                      <a:r>
                        <a:rPr lang="es-EC" sz="1800" u="none" strike="noStrike">
                          <a:effectLst/>
                        </a:rPr>
                        <a:t>TOTAL INGRESOS </a:t>
                      </a:r>
                      <a:endParaRPr lang="es-EC" sz="1800" b="1" i="0" u="none" strike="noStrike">
                        <a:solidFill>
                          <a:srgbClr val="000000"/>
                        </a:solidFill>
                        <a:effectLst/>
                        <a:latin typeface="Calibri" panose="020F0502020204030204" pitchFamily="34" charset="0"/>
                      </a:endParaRPr>
                    </a:p>
                  </a:txBody>
                  <a:tcPr marL="9525" marR="9525" marT="9525" marB="0" anchor="b"/>
                </a:tc>
                <a:tc hMerge="1">
                  <a:txBody>
                    <a:bodyPr/>
                    <a:lstStyle/>
                    <a:p>
                      <a:pPr algn="ctr" fontAlgn="b"/>
                      <a:endParaRPr lang="es-EC"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800" u="none" strike="noStrike" dirty="0">
                          <a:effectLst/>
                        </a:rPr>
                        <a:t>562483,11</a:t>
                      </a:r>
                      <a:endParaRPr lang="es-EC"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800" u="none" strike="noStrike" dirty="0">
                          <a:effectLst/>
                        </a:rPr>
                        <a:t>489632,51</a:t>
                      </a:r>
                      <a:endParaRPr lang="es-EC" sz="18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800" u="none" strike="noStrike" dirty="0">
                          <a:effectLst/>
                        </a:rPr>
                        <a:t>87,05%</a:t>
                      </a:r>
                      <a:endParaRPr lang="es-EC" sz="18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4131977399"/>
                  </a:ext>
                </a:extLst>
              </a:tr>
            </a:tbl>
          </a:graphicData>
        </a:graphic>
      </p:graphicFrame>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25497" y="5654276"/>
            <a:ext cx="810491" cy="810491"/>
          </a:xfrm>
          <a:prstGeom prst="rect">
            <a:avLst/>
          </a:prstGeom>
        </p:spPr>
      </p:pic>
    </p:spTree>
    <p:extLst>
      <p:ext uri="{BB962C8B-B14F-4D97-AF65-F5344CB8AC3E}">
        <p14:creationId xmlns:p14="http://schemas.microsoft.com/office/powerpoint/2010/main" val="2736201682"/>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4" name="Tabla 3"/>
          <p:cNvGraphicFramePr>
            <a:graphicFrameLocks noGrp="1"/>
          </p:cNvGraphicFramePr>
          <p:nvPr>
            <p:extLst/>
          </p:nvPr>
        </p:nvGraphicFramePr>
        <p:xfrm>
          <a:off x="1345474" y="1031969"/>
          <a:ext cx="9405257" cy="5068382"/>
        </p:xfrm>
        <a:graphic>
          <a:graphicData uri="http://schemas.openxmlformats.org/drawingml/2006/table">
            <a:tbl>
              <a:tblPr>
                <a:tableStyleId>{5C22544A-7EE6-4342-B048-85BDC9FD1C3A}</a:tableStyleId>
              </a:tblPr>
              <a:tblGrid>
                <a:gridCol w="4528279">
                  <a:extLst>
                    <a:ext uri="{9D8B030D-6E8A-4147-A177-3AD203B41FA5}">
                      <a16:colId xmlns="" xmlns:a16="http://schemas.microsoft.com/office/drawing/2014/main" val="1712096029"/>
                    </a:ext>
                  </a:extLst>
                </a:gridCol>
                <a:gridCol w="1700494">
                  <a:extLst>
                    <a:ext uri="{9D8B030D-6E8A-4147-A177-3AD203B41FA5}">
                      <a16:colId xmlns="" xmlns:a16="http://schemas.microsoft.com/office/drawing/2014/main" val="1627287040"/>
                    </a:ext>
                  </a:extLst>
                </a:gridCol>
                <a:gridCol w="1700494">
                  <a:extLst>
                    <a:ext uri="{9D8B030D-6E8A-4147-A177-3AD203B41FA5}">
                      <a16:colId xmlns="" xmlns:a16="http://schemas.microsoft.com/office/drawing/2014/main" val="3318686957"/>
                    </a:ext>
                  </a:extLst>
                </a:gridCol>
                <a:gridCol w="1475990">
                  <a:extLst>
                    <a:ext uri="{9D8B030D-6E8A-4147-A177-3AD203B41FA5}">
                      <a16:colId xmlns="" xmlns:a16="http://schemas.microsoft.com/office/drawing/2014/main" val="3905380842"/>
                    </a:ext>
                  </a:extLst>
                </a:gridCol>
              </a:tblGrid>
              <a:tr h="675786">
                <a:tc>
                  <a:txBody>
                    <a:bodyPr/>
                    <a:lstStyle/>
                    <a:p>
                      <a:pPr algn="ctr" fontAlgn="ctr"/>
                      <a:r>
                        <a:rPr lang="es-EC" sz="1600" b="1" u="none" strike="noStrike" dirty="0">
                          <a:effectLst>
                            <a:outerShdw blurRad="38100" dist="38100" dir="2700000" algn="tl">
                              <a:srgbClr val="000000">
                                <a:alpha val="43137"/>
                              </a:srgbClr>
                            </a:outerShdw>
                          </a:effectLst>
                        </a:rPr>
                        <a:t>AREAS, PROGRAMAS Y PROYECTOS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600" b="1" u="none" strike="noStrike" dirty="0">
                          <a:effectLst>
                            <a:outerShdw blurRad="38100" dist="38100" dir="2700000" algn="tl">
                              <a:srgbClr val="000000">
                                <a:alpha val="43137"/>
                              </a:srgbClr>
                            </a:outerShdw>
                          </a:effectLst>
                        </a:rPr>
                        <a:t>PRESUPUESTO CODIFICADO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600" b="1" u="none" strike="noStrike" dirty="0">
                          <a:effectLst>
                            <a:outerShdw blurRad="38100" dist="38100" dir="2700000" algn="tl">
                              <a:srgbClr val="000000">
                                <a:alpha val="43137"/>
                              </a:srgbClr>
                            </a:outerShdw>
                          </a:effectLst>
                        </a:rPr>
                        <a:t>PRESUPUESTO DEVENGADO</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600" b="1" u="none" strike="noStrike" dirty="0">
                          <a:effectLst>
                            <a:outerShdw blurRad="38100" dist="38100" dir="2700000" algn="tl">
                              <a:srgbClr val="000000">
                                <a:alpha val="43137"/>
                              </a:srgbClr>
                            </a:outerShdw>
                          </a:effectLst>
                        </a:rPr>
                        <a:t>% CUMPLIMIENTO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849015049"/>
                  </a:ext>
                </a:extLst>
              </a:tr>
              <a:tr h="337892">
                <a:tc gridSpan="4">
                  <a:txBody>
                    <a:bodyPr/>
                    <a:lstStyle/>
                    <a:p>
                      <a:pPr algn="ctr" fontAlgn="ctr"/>
                      <a:r>
                        <a:rPr lang="es-EC" sz="2000" b="1" i="1" u="sng" strike="noStrike" dirty="0">
                          <a:solidFill>
                            <a:schemeClr val="accent5"/>
                          </a:solidFill>
                          <a:effectLst>
                            <a:outerShdw blurRad="38100" dist="38100" dir="2700000" algn="tl">
                              <a:srgbClr val="000000">
                                <a:alpha val="43137"/>
                              </a:srgbClr>
                            </a:outerShdw>
                          </a:effectLst>
                        </a:rPr>
                        <a:t>GASTO CORRIENTE </a:t>
                      </a:r>
                      <a:endParaRPr lang="es-EC" sz="2000" b="1" i="1" u="sng"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hMerge="1">
                  <a:txBody>
                    <a:bodyPr/>
                    <a:lstStyle/>
                    <a:p>
                      <a:endParaRPr lang="es-EC"/>
                    </a:p>
                  </a:txBody>
                  <a:tcPr/>
                </a:tc>
                <a:tc hMerge="1">
                  <a:txBody>
                    <a:bodyPr/>
                    <a:lstStyle/>
                    <a:p>
                      <a:endParaRPr lang="es-EC"/>
                    </a:p>
                  </a:txBody>
                  <a:tcPr/>
                </a:tc>
                <a:tc hMerge="1">
                  <a:txBody>
                    <a:bodyPr/>
                    <a:lstStyle/>
                    <a:p>
                      <a:endParaRPr lang="es-EC"/>
                    </a:p>
                  </a:txBody>
                  <a:tcPr/>
                </a:tc>
                <a:extLst>
                  <a:ext uri="{0D108BD9-81ED-4DB2-BD59-A6C34878D82A}">
                    <a16:rowId xmlns="" xmlns:a16="http://schemas.microsoft.com/office/drawing/2014/main" val="1350217653"/>
                  </a:ext>
                </a:extLst>
              </a:tr>
              <a:tr h="337892">
                <a:tc>
                  <a:txBody>
                    <a:bodyPr/>
                    <a:lstStyle/>
                    <a:p>
                      <a:pPr algn="l" fontAlgn="b"/>
                      <a:r>
                        <a:rPr lang="es-EC" sz="1600" b="1" u="none" strike="noStrike" dirty="0">
                          <a:effectLst>
                            <a:outerShdw blurRad="38100" dist="38100" dir="2700000" algn="tl">
                              <a:srgbClr val="000000">
                                <a:alpha val="43137"/>
                              </a:srgbClr>
                            </a:outerShdw>
                          </a:effectLst>
                        </a:rPr>
                        <a:t>GASTOS EN PERSONAL</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600" b="1" u="none" strike="noStrike" dirty="0">
                          <a:effectLst/>
                        </a:rPr>
                        <a:t>64055,80</a:t>
                      </a:r>
                      <a:endParaRPr lang="es-EC" sz="16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b="1" u="none" strike="noStrike" dirty="0">
                          <a:effectLst/>
                        </a:rPr>
                        <a:t>59241,51</a:t>
                      </a:r>
                      <a:endParaRPr lang="es-EC" sz="16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600" b="1" u="none" strike="noStrike" dirty="0">
                          <a:effectLst/>
                        </a:rPr>
                        <a:t>92,48%</a:t>
                      </a:r>
                      <a:endParaRPr lang="es-EC" sz="16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9553958"/>
                  </a:ext>
                </a:extLst>
              </a:tr>
              <a:tr h="337892">
                <a:tc>
                  <a:txBody>
                    <a:bodyPr/>
                    <a:lstStyle/>
                    <a:p>
                      <a:pPr algn="l" fontAlgn="b"/>
                      <a:r>
                        <a:rPr lang="es-EC" sz="1600" b="1" u="none" strike="noStrike" dirty="0">
                          <a:effectLst>
                            <a:outerShdw blurRad="38100" dist="38100" dir="2700000" algn="tl">
                              <a:srgbClr val="000000">
                                <a:alpha val="43137"/>
                              </a:srgbClr>
                            </a:outerShdw>
                          </a:effectLst>
                        </a:rPr>
                        <a:t>BIENES Y SERVICIOS DE CONSUMO</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600" u="none" strike="noStrike">
                          <a:effectLst/>
                        </a:rPr>
                        <a:t> </a:t>
                      </a:r>
                      <a:endParaRPr lang="es-EC"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u="none" strike="noStrike">
                          <a:effectLst/>
                        </a:rPr>
                        <a:t> </a:t>
                      </a:r>
                      <a:endParaRPr lang="es-EC"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600" u="none" strike="noStrike">
                          <a:effectLst/>
                        </a:rPr>
                        <a:t> </a:t>
                      </a:r>
                      <a:endParaRPr lang="es-EC" sz="16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44312605"/>
                  </a:ext>
                </a:extLst>
              </a:tr>
              <a:tr h="337892">
                <a:tc>
                  <a:txBody>
                    <a:bodyPr/>
                    <a:lstStyle/>
                    <a:p>
                      <a:pPr algn="l" fontAlgn="b"/>
                      <a:r>
                        <a:rPr lang="es-EC" sz="1600" u="none" strike="noStrike" dirty="0">
                          <a:effectLst/>
                        </a:rPr>
                        <a:t>SERVICIOS BASICOS </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u="none" strike="noStrike">
                          <a:effectLst/>
                        </a:rPr>
                        <a:t>1498,45</a:t>
                      </a:r>
                      <a:endParaRPr lang="es-EC"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u="none" strike="noStrike">
                          <a:effectLst/>
                        </a:rPr>
                        <a:t>1498,45</a:t>
                      </a:r>
                      <a:endParaRPr lang="es-EC"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600" u="none" strike="noStrike">
                          <a:effectLst/>
                        </a:rPr>
                        <a:t>100,00%</a:t>
                      </a:r>
                      <a:endParaRPr lang="es-EC" sz="16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980722035"/>
                  </a:ext>
                </a:extLst>
              </a:tr>
              <a:tr h="337892">
                <a:tc>
                  <a:txBody>
                    <a:bodyPr/>
                    <a:lstStyle/>
                    <a:p>
                      <a:pPr algn="l" fontAlgn="b"/>
                      <a:r>
                        <a:rPr lang="es-EC" sz="1600" u="none" strike="noStrike" dirty="0">
                          <a:effectLst/>
                        </a:rPr>
                        <a:t>TRASLADOS, INSTALACIONS, VIATICOS</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u="none" strike="noStrike" dirty="0">
                          <a:effectLst/>
                        </a:rPr>
                        <a:t>55,00</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u="none" strike="noStrike">
                          <a:effectLst/>
                        </a:rPr>
                        <a:t>54,88</a:t>
                      </a:r>
                      <a:endParaRPr lang="es-EC"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600" u="none" strike="noStrike">
                          <a:effectLst/>
                        </a:rPr>
                        <a:t>99,78%</a:t>
                      </a:r>
                      <a:endParaRPr lang="es-EC" sz="16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299254768"/>
                  </a:ext>
                </a:extLst>
              </a:tr>
              <a:tr h="337892">
                <a:tc>
                  <a:txBody>
                    <a:bodyPr/>
                    <a:lstStyle/>
                    <a:p>
                      <a:pPr algn="l" fontAlgn="b"/>
                      <a:r>
                        <a:rPr lang="es-EC" sz="1600" b="0" u="none" strike="noStrike" dirty="0">
                          <a:effectLst/>
                        </a:rPr>
                        <a:t>GASTOS EN INFORMATICA </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b="0" u="none" strike="noStrike" dirty="0">
                          <a:effectLst/>
                        </a:rPr>
                        <a:t>539,00</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b="0" u="none" strike="noStrike" dirty="0">
                          <a:effectLst/>
                        </a:rPr>
                        <a:t>538,46</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600" b="0" u="none" strike="noStrike" dirty="0">
                          <a:effectLst/>
                        </a:rPr>
                        <a:t>99,90%</a:t>
                      </a:r>
                      <a:endParaRPr lang="es-EC" sz="16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939537112"/>
                  </a:ext>
                </a:extLst>
              </a:tr>
              <a:tr h="337892">
                <a:tc>
                  <a:txBody>
                    <a:bodyPr/>
                    <a:lstStyle/>
                    <a:p>
                      <a:pPr algn="l" fontAlgn="b"/>
                      <a:r>
                        <a:rPr lang="es-EC" sz="1600" b="0" u="none" strike="noStrike" dirty="0">
                          <a:effectLst/>
                        </a:rPr>
                        <a:t>MATERIALES DE OFICINA AREA ADMINISTRATIVA</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b="0" u="none" strike="noStrike" dirty="0">
                          <a:effectLst/>
                        </a:rPr>
                        <a:t>692,45</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b="0" u="none" strike="noStrike" dirty="0">
                          <a:effectLst/>
                        </a:rPr>
                        <a:t>691,38</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600" b="0" u="none" strike="noStrike" dirty="0">
                          <a:effectLst/>
                        </a:rPr>
                        <a:t>99,85%</a:t>
                      </a:r>
                      <a:endParaRPr lang="es-EC" sz="16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734565982"/>
                  </a:ext>
                </a:extLst>
              </a:tr>
              <a:tr h="337892">
                <a:tc>
                  <a:txBody>
                    <a:bodyPr/>
                    <a:lstStyle/>
                    <a:p>
                      <a:pPr algn="l" fontAlgn="b"/>
                      <a:r>
                        <a:rPr lang="es-EC" sz="1600" b="0" u="none" strike="noStrike" dirty="0">
                          <a:effectLst/>
                        </a:rPr>
                        <a:t>MATERIALES DE ASEO ADMINISTRATIVA</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b="0" u="none" strike="noStrike" dirty="0">
                          <a:effectLst/>
                        </a:rPr>
                        <a:t>272,20</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b="0" u="none" strike="noStrike" dirty="0">
                          <a:effectLst/>
                        </a:rPr>
                        <a:t>272,20</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600" b="0" u="none" strike="noStrike" dirty="0">
                          <a:effectLst/>
                        </a:rPr>
                        <a:t>100,00%</a:t>
                      </a:r>
                      <a:endParaRPr lang="es-EC" sz="16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550155069"/>
                  </a:ext>
                </a:extLst>
              </a:tr>
              <a:tr h="337892">
                <a:tc>
                  <a:txBody>
                    <a:bodyPr/>
                    <a:lstStyle/>
                    <a:p>
                      <a:pPr algn="l" fontAlgn="b"/>
                      <a:r>
                        <a:rPr lang="es-EC" sz="1600" b="1" u="none" strike="noStrike" dirty="0">
                          <a:effectLst>
                            <a:outerShdw blurRad="38100" dist="38100" dir="2700000" algn="tl">
                              <a:srgbClr val="000000">
                                <a:alpha val="43137"/>
                              </a:srgbClr>
                            </a:outerShdw>
                          </a:effectLst>
                        </a:rPr>
                        <a:t>OTROS GASTOS CORRIENTES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600" u="none" strike="noStrike" dirty="0">
                          <a:effectLst/>
                        </a:rPr>
                        <a:t> </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u="none" strike="noStrike" dirty="0">
                          <a:effectLst/>
                        </a:rPr>
                        <a:t> </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600" u="none" strike="noStrike">
                          <a:effectLst/>
                        </a:rPr>
                        <a:t> </a:t>
                      </a:r>
                      <a:endParaRPr lang="es-EC" sz="16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791790972"/>
                  </a:ext>
                </a:extLst>
              </a:tr>
              <a:tr h="337892">
                <a:tc>
                  <a:txBody>
                    <a:bodyPr/>
                    <a:lstStyle/>
                    <a:p>
                      <a:pPr algn="l" fontAlgn="b"/>
                      <a:r>
                        <a:rPr lang="es-EC" sz="1600" u="none" strike="noStrike" dirty="0">
                          <a:effectLst/>
                        </a:rPr>
                        <a:t>SEGUROS </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u="none" strike="noStrike" dirty="0">
                          <a:effectLst/>
                        </a:rPr>
                        <a:t>220,00</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u="none" strike="noStrike" dirty="0">
                          <a:effectLst/>
                        </a:rPr>
                        <a:t>220,00</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600" u="none" strike="noStrike">
                          <a:effectLst/>
                        </a:rPr>
                        <a:t>100,00%</a:t>
                      </a:r>
                      <a:endParaRPr lang="es-EC" sz="16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494658507"/>
                  </a:ext>
                </a:extLst>
              </a:tr>
              <a:tr h="337892">
                <a:tc>
                  <a:txBody>
                    <a:bodyPr/>
                    <a:lstStyle/>
                    <a:p>
                      <a:pPr algn="l" fontAlgn="b"/>
                      <a:r>
                        <a:rPr lang="es-EC" sz="1600" u="none" strike="noStrike" dirty="0">
                          <a:effectLst/>
                        </a:rPr>
                        <a:t>COMISIONES BANCARIAS </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u="none" strike="noStrike" dirty="0">
                          <a:effectLst/>
                        </a:rPr>
                        <a:t>115,67</a:t>
                      </a:r>
                      <a:endParaRPr lang="es-EC"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600" u="none" strike="noStrike">
                          <a:effectLst/>
                        </a:rPr>
                        <a:t>115,67</a:t>
                      </a:r>
                      <a:endParaRPr lang="es-EC" sz="16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600" u="none" strike="noStrike">
                          <a:effectLst/>
                        </a:rPr>
                        <a:t>100,00%</a:t>
                      </a:r>
                      <a:endParaRPr lang="es-EC" sz="16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983205117"/>
                  </a:ext>
                </a:extLst>
              </a:tr>
              <a:tr h="337892">
                <a:tc>
                  <a:txBody>
                    <a:bodyPr/>
                    <a:lstStyle/>
                    <a:p>
                      <a:pPr algn="l" fontAlgn="b"/>
                      <a:r>
                        <a:rPr lang="es-EC" sz="1600" b="1" u="none" strike="noStrike" dirty="0">
                          <a:effectLst>
                            <a:outerShdw blurRad="38100" dist="38100" dir="2700000" algn="tl">
                              <a:srgbClr val="000000">
                                <a:alpha val="43137"/>
                              </a:srgbClr>
                            </a:outerShdw>
                          </a:effectLst>
                        </a:rPr>
                        <a:t>TRASFERENCIAS Y DONACIONES CORRIENTES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600" b="1" u="none" strike="noStrike" dirty="0">
                          <a:effectLst>
                            <a:outerShdw blurRad="38100" dist="38100" dir="2700000" algn="tl">
                              <a:srgbClr val="000000">
                                <a:alpha val="43137"/>
                              </a:srgbClr>
                            </a:outerShdw>
                          </a:effectLst>
                        </a:rPr>
                        <a:t>11252,10</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600" b="1" u="none" strike="noStrike" dirty="0">
                          <a:effectLst>
                            <a:outerShdw blurRad="38100" dist="38100" dir="2700000" algn="tl">
                              <a:srgbClr val="000000">
                                <a:alpha val="43137"/>
                              </a:srgbClr>
                            </a:outerShdw>
                          </a:effectLst>
                        </a:rPr>
                        <a:t>11251,74</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600" b="1" u="none" strike="noStrike" dirty="0">
                          <a:effectLst>
                            <a:outerShdw blurRad="38100" dist="38100" dir="2700000" algn="tl">
                              <a:srgbClr val="000000">
                                <a:alpha val="43137"/>
                              </a:srgbClr>
                            </a:outerShdw>
                          </a:effectLst>
                        </a:rPr>
                        <a:t>100,00%</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836047892"/>
                  </a:ext>
                </a:extLst>
              </a:tr>
              <a:tr h="337892">
                <a:tc>
                  <a:txBody>
                    <a:bodyPr/>
                    <a:lstStyle/>
                    <a:p>
                      <a:pPr algn="l" fontAlgn="b"/>
                      <a:r>
                        <a:rPr lang="es-EC" sz="1600" b="1" u="none" strike="noStrike" dirty="0">
                          <a:solidFill>
                            <a:schemeClr val="accent5"/>
                          </a:solidFill>
                          <a:effectLst>
                            <a:outerShdw blurRad="38100" dist="38100" dir="2700000" algn="tl">
                              <a:srgbClr val="000000">
                                <a:alpha val="43137"/>
                              </a:srgbClr>
                            </a:outerShdw>
                          </a:effectLst>
                        </a:rPr>
                        <a:t>TOTAL GASTO CORRIENTE </a:t>
                      </a:r>
                      <a:endParaRPr lang="es-EC" sz="1600" b="1" i="0" u="none"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600" b="1" u="none" strike="noStrike" dirty="0">
                          <a:solidFill>
                            <a:schemeClr val="accent5"/>
                          </a:solidFill>
                          <a:effectLst>
                            <a:outerShdw blurRad="38100" dist="38100" dir="2700000" algn="tl">
                              <a:srgbClr val="000000">
                                <a:alpha val="43137"/>
                              </a:srgbClr>
                            </a:outerShdw>
                          </a:effectLst>
                        </a:rPr>
                        <a:t>75307,90</a:t>
                      </a:r>
                      <a:endParaRPr lang="es-EC" sz="1600" b="1" i="0" u="none"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600" b="1" u="none" strike="noStrike" dirty="0">
                          <a:solidFill>
                            <a:schemeClr val="accent5"/>
                          </a:solidFill>
                          <a:effectLst>
                            <a:outerShdw blurRad="38100" dist="38100" dir="2700000" algn="tl">
                              <a:srgbClr val="000000">
                                <a:alpha val="43137"/>
                              </a:srgbClr>
                            </a:outerShdw>
                          </a:effectLst>
                        </a:rPr>
                        <a:t>70493,25</a:t>
                      </a:r>
                      <a:endParaRPr lang="es-EC" sz="1600" b="1" i="0" u="none"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600" b="1" u="none" strike="noStrike" dirty="0">
                          <a:solidFill>
                            <a:schemeClr val="accent5"/>
                          </a:solidFill>
                          <a:effectLst>
                            <a:outerShdw blurRad="38100" dist="38100" dir="2700000" algn="tl">
                              <a:srgbClr val="000000">
                                <a:alpha val="43137"/>
                              </a:srgbClr>
                            </a:outerShdw>
                          </a:effectLst>
                        </a:rPr>
                        <a:t>93,61%</a:t>
                      </a:r>
                      <a:endParaRPr lang="es-EC" sz="1600" b="1" i="0" u="none"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401450273"/>
                  </a:ext>
                </a:extLst>
              </a:tr>
            </a:tbl>
          </a:graphicData>
        </a:graphic>
      </p:graphicFrame>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99569" y="5702033"/>
            <a:ext cx="796636" cy="796636"/>
          </a:xfrm>
          <a:prstGeom prst="rect">
            <a:avLst/>
          </a:prstGeom>
        </p:spPr>
      </p:pic>
    </p:spTree>
    <p:extLst>
      <p:ext uri="{BB962C8B-B14F-4D97-AF65-F5344CB8AC3E}">
        <p14:creationId xmlns:p14="http://schemas.microsoft.com/office/powerpoint/2010/main" val="200722241"/>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6" name="Tabla 5"/>
          <p:cNvGraphicFramePr>
            <a:graphicFrameLocks noGrp="1"/>
          </p:cNvGraphicFramePr>
          <p:nvPr>
            <p:extLst/>
          </p:nvPr>
        </p:nvGraphicFramePr>
        <p:xfrm>
          <a:off x="1164774" y="1871663"/>
          <a:ext cx="10304414" cy="4581385"/>
        </p:xfrm>
        <a:graphic>
          <a:graphicData uri="http://schemas.openxmlformats.org/drawingml/2006/table">
            <a:tbl>
              <a:tblPr>
                <a:tableStyleId>{5C22544A-7EE6-4342-B048-85BDC9FD1C3A}</a:tableStyleId>
              </a:tblPr>
              <a:tblGrid>
                <a:gridCol w="4961191">
                  <a:extLst>
                    <a:ext uri="{9D8B030D-6E8A-4147-A177-3AD203B41FA5}">
                      <a16:colId xmlns="" xmlns:a16="http://schemas.microsoft.com/office/drawing/2014/main" val="3297079827"/>
                    </a:ext>
                  </a:extLst>
                </a:gridCol>
                <a:gridCol w="1863063">
                  <a:extLst>
                    <a:ext uri="{9D8B030D-6E8A-4147-A177-3AD203B41FA5}">
                      <a16:colId xmlns="" xmlns:a16="http://schemas.microsoft.com/office/drawing/2014/main" val="2163039018"/>
                    </a:ext>
                  </a:extLst>
                </a:gridCol>
                <a:gridCol w="1863063">
                  <a:extLst>
                    <a:ext uri="{9D8B030D-6E8A-4147-A177-3AD203B41FA5}">
                      <a16:colId xmlns="" xmlns:a16="http://schemas.microsoft.com/office/drawing/2014/main" val="2239103926"/>
                    </a:ext>
                  </a:extLst>
                </a:gridCol>
                <a:gridCol w="1617097">
                  <a:extLst>
                    <a:ext uri="{9D8B030D-6E8A-4147-A177-3AD203B41FA5}">
                      <a16:colId xmlns="" xmlns:a16="http://schemas.microsoft.com/office/drawing/2014/main" val="3663295377"/>
                    </a:ext>
                  </a:extLst>
                </a:gridCol>
              </a:tblGrid>
              <a:tr h="280207">
                <a:tc>
                  <a:txBody>
                    <a:bodyPr/>
                    <a:lstStyle/>
                    <a:p>
                      <a:pPr algn="l" fontAlgn="b"/>
                      <a:r>
                        <a:rPr lang="es-EC" sz="1400" b="1" u="none" strike="noStrike" dirty="0" smtClean="0">
                          <a:effectLst>
                            <a:outerShdw blurRad="38100" dist="38100" dir="2700000" algn="tl">
                              <a:srgbClr val="000000">
                                <a:alpha val="43137"/>
                              </a:srgbClr>
                            </a:outerShdw>
                          </a:effectLst>
                        </a:rPr>
                        <a:t>GASTOS </a:t>
                      </a:r>
                      <a:r>
                        <a:rPr lang="es-EC" sz="1400" b="1" u="none" strike="noStrike" dirty="0">
                          <a:effectLst>
                            <a:outerShdw blurRad="38100" dist="38100" dir="2700000" algn="tl">
                              <a:srgbClr val="000000">
                                <a:alpha val="43137"/>
                              </a:srgbClr>
                            </a:outerShdw>
                          </a:effectLst>
                        </a:rPr>
                        <a:t>EN PERSONAL DE INVERSION</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b="1" u="none" strike="noStrike" dirty="0">
                          <a:effectLst>
                            <a:outerShdw blurRad="38100" dist="38100" dir="2700000" algn="tl">
                              <a:srgbClr val="000000">
                                <a:alpha val="43137"/>
                              </a:srgbClr>
                            </a:outerShdw>
                          </a:effectLst>
                        </a:rPr>
                        <a:t>$151.428,74</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b="1" u="none" strike="noStrike" dirty="0">
                          <a:effectLst>
                            <a:outerShdw blurRad="38100" dist="38100" dir="2700000" algn="tl">
                              <a:srgbClr val="000000">
                                <a:alpha val="43137"/>
                              </a:srgbClr>
                            </a:outerShdw>
                          </a:effectLst>
                        </a:rPr>
                        <a:t>$134.961,86</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400" b="1" u="none" strike="noStrike" dirty="0">
                          <a:effectLst>
                            <a:outerShdw blurRad="38100" dist="38100" dir="2700000" algn="tl">
                              <a:srgbClr val="000000">
                                <a:alpha val="43137"/>
                              </a:srgbClr>
                            </a:outerShdw>
                          </a:effectLst>
                        </a:rPr>
                        <a:t>89,13%</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61474535"/>
                  </a:ext>
                </a:extLst>
              </a:tr>
              <a:tr h="280207">
                <a:tc>
                  <a:txBody>
                    <a:bodyPr/>
                    <a:lstStyle/>
                    <a:p>
                      <a:pPr algn="l" fontAlgn="b"/>
                      <a:r>
                        <a:rPr lang="es-EC" sz="1400" b="1" u="none" strike="noStrike" dirty="0">
                          <a:effectLst>
                            <a:outerShdw blurRad="38100" dist="38100" dir="2700000" algn="tl">
                              <a:srgbClr val="000000">
                                <a:alpha val="43137"/>
                              </a:srgbClr>
                            </a:outerShdw>
                          </a:effectLst>
                        </a:rPr>
                        <a:t>BIENES Y SERVICIOS DE CONSUMO</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dirty="0">
                          <a:effectLst/>
                        </a:rPr>
                        <a:t> </a:t>
                      </a:r>
                      <a:endParaRPr lang="es-EC"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495588219"/>
                  </a:ext>
                </a:extLst>
              </a:tr>
              <a:tr h="280207">
                <a:tc>
                  <a:txBody>
                    <a:bodyPr/>
                    <a:lstStyle/>
                    <a:p>
                      <a:pPr algn="l" fontAlgn="b"/>
                      <a:r>
                        <a:rPr lang="es-EC" sz="1400" u="none" strike="noStrike" dirty="0">
                          <a:effectLst/>
                        </a:rPr>
                        <a:t>SERVICIOS BASICOS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$1.980,00</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$1.547,41</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dirty="0">
                          <a:effectLst/>
                        </a:rPr>
                        <a:t>78,15%</a:t>
                      </a:r>
                      <a:endParaRPr lang="es-EC"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278092584"/>
                  </a:ext>
                </a:extLst>
              </a:tr>
              <a:tr h="280207">
                <a:tc>
                  <a:txBody>
                    <a:bodyPr/>
                    <a:lstStyle/>
                    <a:p>
                      <a:pPr algn="l" fontAlgn="b"/>
                      <a:r>
                        <a:rPr lang="es-EC" sz="1400" b="1" u="none" strike="noStrike" dirty="0">
                          <a:effectLst>
                            <a:outerShdw blurRad="38100" dist="38100" dir="2700000" algn="tl">
                              <a:srgbClr val="000000">
                                <a:alpha val="43137"/>
                              </a:srgbClr>
                            </a:outerShdw>
                          </a:effectLst>
                        </a:rPr>
                        <a:t>SERVICIOS GENERALES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286658121"/>
                  </a:ext>
                </a:extLst>
              </a:tr>
              <a:tr h="280207">
                <a:tc>
                  <a:txBody>
                    <a:bodyPr/>
                    <a:lstStyle/>
                    <a:p>
                      <a:pPr algn="l" fontAlgn="b"/>
                      <a:r>
                        <a:rPr lang="es-EC" sz="1400" u="none" strike="noStrike" dirty="0">
                          <a:effectLst/>
                        </a:rPr>
                        <a:t>Transporte de Personal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$2.264,84</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$2.053,25</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dirty="0">
                          <a:effectLst/>
                        </a:rPr>
                        <a:t>90,66%</a:t>
                      </a:r>
                      <a:endParaRPr lang="es-EC"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404438312"/>
                  </a:ext>
                </a:extLst>
              </a:tr>
              <a:tr h="280207">
                <a:tc>
                  <a:txBody>
                    <a:bodyPr/>
                    <a:lstStyle/>
                    <a:p>
                      <a:pPr algn="l" fontAlgn="b"/>
                      <a:r>
                        <a:rPr lang="es-EC" sz="1400" u="none" strike="noStrike" dirty="0">
                          <a:effectLst/>
                        </a:rPr>
                        <a:t>Fletes y Maniobras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$4.588,10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$4.161,25</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90,70%</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016572668"/>
                  </a:ext>
                </a:extLst>
              </a:tr>
              <a:tr h="280207">
                <a:tc>
                  <a:txBody>
                    <a:bodyPr/>
                    <a:lstStyle/>
                    <a:p>
                      <a:pPr algn="l" fontAlgn="b"/>
                      <a:r>
                        <a:rPr lang="es-EC" sz="1400" u="none" strike="noStrike" dirty="0">
                          <a:effectLst/>
                        </a:rPr>
                        <a:t>Edición, Impresión, Reproducción y Publicaciones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$235,20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$235,20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100,00%</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856442112"/>
                  </a:ext>
                </a:extLst>
              </a:tr>
              <a:tr h="280207">
                <a:tc>
                  <a:txBody>
                    <a:bodyPr/>
                    <a:lstStyle/>
                    <a:p>
                      <a:pPr algn="l" fontAlgn="b"/>
                      <a:r>
                        <a:rPr lang="es-EC" sz="1400" u="none" strike="noStrike">
                          <a:effectLst/>
                        </a:rPr>
                        <a:t>Espectaculos culturales </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$7.000,00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$6.720,00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96,00%</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80773651"/>
                  </a:ext>
                </a:extLst>
              </a:tr>
              <a:tr h="280207">
                <a:tc>
                  <a:txBody>
                    <a:bodyPr/>
                    <a:lstStyle/>
                    <a:p>
                      <a:pPr algn="l" fontAlgn="b"/>
                      <a:r>
                        <a:rPr lang="es-EC" sz="1400" u="none" strike="noStrike" dirty="0">
                          <a:effectLst/>
                        </a:rPr>
                        <a:t>Servicio de Alimentación CDI</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$66.209,22</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$63.977,40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96,63%</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02705022"/>
                  </a:ext>
                </a:extLst>
              </a:tr>
              <a:tr h="560414">
                <a:tc>
                  <a:txBody>
                    <a:bodyPr/>
                    <a:lstStyle/>
                    <a:p>
                      <a:pPr algn="l" fontAlgn="b"/>
                      <a:r>
                        <a:rPr lang="es-EC" sz="1400" b="1" u="none" strike="noStrike" dirty="0">
                          <a:effectLst>
                            <a:outerShdw blurRad="38100" dist="38100" dir="2700000" algn="tl">
                              <a:srgbClr val="000000">
                                <a:alpha val="43137"/>
                              </a:srgbClr>
                            </a:outerShdw>
                          </a:effectLst>
                        </a:rPr>
                        <a:t>INSTALACION,  MANTENIMIENTO Y REPARACION MAQUINARIA</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400" b="1" u="none" strike="noStrike" dirty="0">
                          <a:effectLst>
                            <a:outerShdw blurRad="38100" dist="38100" dir="2700000" algn="tl">
                              <a:srgbClr val="000000">
                                <a:alpha val="43137"/>
                              </a:srgbClr>
                            </a:outerShdw>
                          </a:effectLst>
                        </a:rPr>
                        <a:t>$12.291,52</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dirty="0">
                          <a:effectLst>
                            <a:outerShdw blurRad="38100" dist="38100" dir="2700000" algn="tl">
                              <a:srgbClr val="000000">
                                <a:alpha val="43137"/>
                              </a:srgbClr>
                            </a:outerShdw>
                          </a:effectLst>
                        </a:rPr>
                        <a:t>$7.498,53</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dirty="0">
                          <a:effectLst>
                            <a:outerShdw blurRad="38100" dist="38100" dir="2700000" algn="tl">
                              <a:srgbClr val="000000">
                                <a:alpha val="43137"/>
                              </a:srgbClr>
                            </a:outerShdw>
                          </a:effectLst>
                        </a:rPr>
                        <a:t>61,01%</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060836937"/>
                  </a:ext>
                </a:extLst>
              </a:tr>
              <a:tr h="378280">
                <a:tc>
                  <a:txBody>
                    <a:bodyPr/>
                    <a:lstStyle/>
                    <a:p>
                      <a:pPr algn="l" fontAlgn="b"/>
                      <a:r>
                        <a:rPr lang="es-EC" sz="1400" b="1" u="none" strike="noStrike" dirty="0">
                          <a:effectLst>
                            <a:outerShdw blurRad="38100" dist="38100" dir="2700000" algn="tl">
                              <a:srgbClr val="000000">
                                <a:alpha val="43137"/>
                              </a:srgbClr>
                            </a:outerShdw>
                          </a:effectLst>
                        </a:rPr>
                        <a:t>ARRENDAMIENTOS DE MAQUINARIAS Y EQUIPOS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400" b="1" u="none" strike="noStrike">
                          <a:effectLst>
                            <a:outerShdw blurRad="38100" dist="38100" dir="2700000" algn="tl">
                              <a:srgbClr val="000000">
                                <a:alpha val="43137"/>
                              </a:srgbClr>
                            </a:outerShdw>
                          </a:effectLst>
                        </a:rPr>
                        <a:t>$2.000,00</a:t>
                      </a:r>
                      <a:endParaRPr lang="es-EC" sz="1400" b="1" i="0" u="none" strike="noStrike">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a:effectLst>
                            <a:outerShdw blurRad="38100" dist="38100" dir="2700000" algn="tl">
                              <a:srgbClr val="000000">
                                <a:alpha val="43137"/>
                              </a:srgbClr>
                            </a:outerShdw>
                          </a:effectLst>
                        </a:rPr>
                        <a:t>$520,00</a:t>
                      </a:r>
                      <a:endParaRPr lang="es-EC" sz="1400" b="1" i="0" u="none" strike="noStrike">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dirty="0">
                          <a:effectLst>
                            <a:outerShdw blurRad="38100" dist="38100" dir="2700000" algn="tl">
                              <a:srgbClr val="000000">
                                <a:alpha val="43137"/>
                              </a:srgbClr>
                            </a:outerShdw>
                          </a:effectLst>
                        </a:rPr>
                        <a:t>26,00%</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577008596"/>
                  </a:ext>
                </a:extLst>
              </a:tr>
              <a:tr h="280207">
                <a:tc>
                  <a:txBody>
                    <a:bodyPr/>
                    <a:lstStyle/>
                    <a:p>
                      <a:pPr algn="l" fontAlgn="b"/>
                      <a:r>
                        <a:rPr lang="es-EC" sz="1400" b="1" u="none" strike="noStrike" dirty="0">
                          <a:effectLst>
                            <a:outerShdw blurRad="38100" dist="38100" dir="2700000" algn="tl">
                              <a:srgbClr val="000000">
                                <a:alpha val="43137"/>
                              </a:srgbClr>
                            </a:outerShdw>
                          </a:effectLst>
                        </a:rPr>
                        <a:t>SERVICIO DE CAPACITACIONES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400" b="1" u="none" strike="noStrike">
                          <a:effectLst>
                            <a:outerShdw blurRad="38100" dist="38100" dir="2700000" algn="tl">
                              <a:srgbClr val="000000">
                                <a:alpha val="43137"/>
                              </a:srgbClr>
                            </a:outerShdw>
                          </a:effectLst>
                        </a:rPr>
                        <a:t>$4.500,00</a:t>
                      </a:r>
                      <a:endParaRPr lang="es-EC" sz="1400" b="1" i="0" u="none" strike="noStrike">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dirty="0">
                          <a:effectLst>
                            <a:outerShdw blurRad="38100" dist="38100" dir="2700000" algn="tl">
                              <a:srgbClr val="000000">
                                <a:alpha val="43137"/>
                              </a:srgbClr>
                            </a:outerShdw>
                          </a:effectLst>
                        </a:rPr>
                        <a:t>$4.468,80</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dirty="0">
                          <a:effectLst>
                            <a:outerShdw blurRad="38100" dist="38100" dir="2700000" algn="tl">
                              <a:srgbClr val="000000">
                                <a:alpha val="43137"/>
                              </a:srgbClr>
                            </a:outerShdw>
                          </a:effectLst>
                        </a:rPr>
                        <a:t>99,31%</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948844512"/>
                  </a:ext>
                </a:extLst>
              </a:tr>
              <a:tr h="280207">
                <a:tc>
                  <a:txBody>
                    <a:bodyPr/>
                    <a:lstStyle/>
                    <a:p>
                      <a:pPr algn="l" fontAlgn="b"/>
                      <a:r>
                        <a:rPr lang="es-EC" sz="1400" b="1" u="none" strike="noStrike" dirty="0">
                          <a:effectLst>
                            <a:outerShdw blurRad="38100" dist="38100" dir="2700000" algn="tl">
                              <a:srgbClr val="000000">
                                <a:alpha val="43137"/>
                              </a:srgbClr>
                            </a:outerShdw>
                          </a:effectLst>
                        </a:rPr>
                        <a:t>FSCALIZACION E INSPECCIONES TECNICAS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400" b="1" u="none" strike="noStrike" dirty="0">
                          <a:effectLst>
                            <a:outerShdw blurRad="38100" dist="38100" dir="2700000" algn="tl">
                              <a:srgbClr val="000000">
                                <a:alpha val="43137"/>
                              </a:srgbClr>
                            </a:outerShdw>
                          </a:effectLst>
                        </a:rPr>
                        <a:t>$8.740,28</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dirty="0">
                          <a:effectLst>
                            <a:outerShdw blurRad="38100" dist="38100" dir="2700000" algn="tl">
                              <a:srgbClr val="000000">
                                <a:alpha val="43137"/>
                              </a:srgbClr>
                            </a:outerShdw>
                          </a:effectLst>
                        </a:rPr>
                        <a:t>$0,00</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dirty="0">
                          <a:effectLst>
                            <a:outerShdw blurRad="38100" dist="38100" dir="2700000" algn="tl">
                              <a:srgbClr val="000000">
                                <a:alpha val="43137"/>
                              </a:srgbClr>
                            </a:outerShdw>
                          </a:effectLst>
                        </a:rPr>
                        <a:t>0,00%</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717290164"/>
                  </a:ext>
                </a:extLst>
              </a:tr>
              <a:tr h="280207">
                <a:tc>
                  <a:txBody>
                    <a:bodyPr/>
                    <a:lstStyle/>
                    <a:p>
                      <a:pPr algn="l" fontAlgn="b"/>
                      <a:r>
                        <a:rPr lang="es-EC" sz="1400" b="1" u="none" strike="noStrike">
                          <a:effectLst>
                            <a:outerShdw blurRad="38100" dist="38100" dir="2700000" algn="tl">
                              <a:srgbClr val="000000">
                                <a:alpha val="43137"/>
                              </a:srgbClr>
                            </a:outerShdw>
                          </a:effectLst>
                        </a:rPr>
                        <a:t>ESTUDIO Y DISEÑO DE PROYECTOS </a:t>
                      </a:r>
                      <a:endParaRPr lang="es-EC" sz="1400" b="1" i="0" u="none" strike="noStrike">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400" b="1" u="none" strike="noStrike" dirty="0">
                          <a:effectLst>
                            <a:outerShdw blurRad="38100" dist="38100" dir="2700000" algn="tl">
                              <a:srgbClr val="000000">
                                <a:alpha val="43137"/>
                              </a:srgbClr>
                            </a:outerShdw>
                          </a:effectLst>
                        </a:rPr>
                        <a:t>$26.568,00</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a:effectLst>
                            <a:outerShdw blurRad="38100" dist="38100" dir="2700000" algn="tl">
                              <a:srgbClr val="000000">
                                <a:alpha val="43137"/>
                              </a:srgbClr>
                            </a:outerShdw>
                          </a:effectLst>
                        </a:rPr>
                        <a:t>$0,00</a:t>
                      </a:r>
                      <a:endParaRPr lang="es-EC" sz="1400" b="1" i="0" u="none" strike="noStrike">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dirty="0">
                          <a:effectLst>
                            <a:outerShdw blurRad="38100" dist="38100" dir="2700000" algn="tl">
                              <a:srgbClr val="000000">
                                <a:alpha val="43137"/>
                              </a:srgbClr>
                            </a:outerShdw>
                          </a:effectLst>
                        </a:rPr>
                        <a:t>0,00%</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694865178"/>
                  </a:ext>
                </a:extLst>
              </a:tr>
              <a:tr h="280207">
                <a:tc>
                  <a:txBody>
                    <a:bodyPr/>
                    <a:lstStyle/>
                    <a:p>
                      <a:pPr algn="l" fontAlgn="b"/>
                      <a:r>
                        <a:rPr lang="es-EC" sz="1400" b="1" u="none" strike="noStrike" dirty="0">
                          <a:effectLst>
                            <a:outerShdw blurRad="38100" dist="38100" dir="2700000" algn="tl">
                              <a:srgbClr val="000000">
                                <a:alpha val="43137"/>
                              </a:srgbClr>
                            </a:outerShdw>
                          </a:effectLst>
                        </a:rPr>
                        <a:t>GASTOS EN INFORMATICA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400" b="1" u="none" strike="noStrike" dirty="0">
                          <a:effectLst>
                            <a:outerShdw blurRad="38100" dist="38100" dir="2700000" algn="tl">
                              <a:srgbClr val="000000">
                                <a:alpha val="43137"/>
                              </a:srgbClr>
                            </a:outerShdw>
                          </a:effectLst>
                        </a:rPr>
                        <a:t>$754,00</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dirty="0">
                          <a:effectLst>
                            <a:outerShdw blurRad="38100" dist="38100" dir="2700000" algn="tl">
                              <a:srgbClr val="000000">
                                <a:alpha val="43137"/>
                              </a:srgbClr>
                            </a:outerShdw>
                          </a:effectLst>
                        </a:rPr>
                        <a:t>$683,20</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400" b="1" u="none" strike="noStrike" dirty="0">
                          <a:effectLst>
                            <a:outerShdw blurRad="38100" dist="38100" dir="2700000" algn="tl">
                              <a:srgbClr val="000000">
                                <a:alpha val="43137"/>
                              </a:srgbClr>
                            </a:outerShdw>
                          </a:effectLst>
                        </a:rPr>
                        <a:t>90,61%</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83753046"/>
                  </a:ext>
                </a:extLst>
              </a:tr>
            </a:tbl>
          </a:graphicData>
        </a:graphic>
      </p:graphicFrame>
      <p:graphicFrame>
        <p:nvGraphicFramePr>
          <p:cNvPr id="7" name="Tabla 6"/>
          <p:cNvGraphicFramePr>
            <a:graphicFrameLocks noGrp="1"/>
          </p:cNvGraphicFramePr>
          <p:nvPr>
            <p:extLst/>
          </p:nvPr>
        </p:nvGraphicFramePr>
        <p:xfrm>
          <a:off x="1164774" y="724853"/>
          <a:ext cx="10304417" cy="1146810"/>
        </p:xfrm>
        <a:graphic>
          <a:graphicData uri="http://schemas.openxmlformats.org/drawingml/2006/table">
            <a:tbl>
              <a:tblPr>
                <a:tableStyleId>{5C22544A-7EE6-4342-B048-85BDC9FD1C3A}</a:tableStyleId>
              </a:tblPr>
              <a:tblGrid>
                <a:gridCol w="4961190">
                  <a:extLst>
                    <a:ext uri="{9D8B030D-6E8A-4147-A177-3AD203B41FA5}">
                      <a16:colId xmlns="" xmlns:a16="http://schemas.microsoft.com/office/drawing/2014/main" val="4230893629"/>
                    </a:ext>
                  </a:extLst>
                </a:gridCol>
                <a:gridCol w="1863065">
                  <a:extLst>
                    <a:ext uri="{9D8B030D-6E8A-4147-A177-3AD203B41FA5}">
                      <a16:colId xmlns="" xmlns:a16="http://schemas.microsoft.com/office/drawing/2014/main" val="2371890632"/>
                    </a:ext>
                  </a:extLst>
                </a:gridCol>
                <a:gridCol w="1863065">
                  <a:extLst>
                    <a:ext uri="{9D8B030D-6E8A-4147-A177-3AD203B41FA5}">
                      <a16:colId xmlns="" xmlns:a16="http://schemas.microsoft.com/office/drawing/2014/main" val="1091004453"/>
                    </a:ext>
                  </a:extLst>
                </a:gridCol>
                <a:gridCol w="1617097">
                  <a:extLst>
                    <a:ext uri="{9D8B030D-6E8A-4147-A177-3AD203B41FA5}">
                      <a16:colId xmlns="" xmlns:a16="http://schemas.microsoft.com/office/drawing/2014/main" val="11812027"/>
                    </a:ext>
                  </a:extLst>
                </a:gridCol>
              </a:tblGrid>
              <a:tr h="721026">
                <a:tc>
                  <a:txBody>
                    <a:bodyPr/>
                    <a:lstStyle/>
                    <a:p>
                      <a:pPr algn="ctr" fontAlgn="ctr"/>
                      <a:r>
                        <a:rPr lang="es-EC" sz="1600" b="1" u="none" strike="noStrike" dirty="0">
                          <a:effectLst>
                            <a:outerShdw blurRad="38100" dist="38100" dir="2700000" algn="tl">
                              <a:srgbClr val="000000">
                                <a:alpha val="43137"/>
                              </a:srgbClr>
                            </a:outerShdw>
                          </a:effectLst>
                        </a:rPr>
                        <a:t>AREAS, PROGRAMAS Y PROYECTOS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600" b="1" u="none" strike="noStrike" dirty="0">
                          <a:effectLst>
                            <a:outerShdw blurRad="38100" dist="38100" dir="2700000" algn="tl">
                              <a:srgbClr val="000000">
                                <a:alpha val="43137"/>
                              </a:srgbClr>
                            </a:outerShdw>
                          </a:effectLst>
                        </a:rPr>
                        <a:t>PRESUPUESTO CODIFICADO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600" b="1" u="none" strike="noStrike" dirty="0">
                          <a:effectLst>
                            <a:outerShdw blurRad="38100" dist="38100" dir="2700000" algn="tl">
                              <a:srgbClr val="000000">
                                <a:alpha val="43137"/>
                              </a:srgbClr>
                            </a:outerShdw>
                          </a:effectLst>
                        </a:rPr>
                        <a:t>PRESUPUESTO DEVENGADO</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C" sz="1800" b="1" u="none" strike="noStrike" dirty="0" smtClean="0">
                          <a:effectLst>
                            <a:outerShdw blurRad="38100" dist="38100" dir="2700000" algn="tl">
                              <a:srgbClr val="000000">
                                <a:alpha val="43137"/>
                              </a:srgbClr>
                            </a:outerShdw>
                          </a:effectLst>
                        </a:rPr>
                        <a:t>% CUMPLIMIENTO </a:t>
                      </a:r>
                      <a:endParaRPr lang="es-EC" sz="1800" b="1" i="0" u="none" strike="noStrike" dirty="0" smtClean="0">
                        <a:solidFill>
                          <a:srgbClr val="000000"/>
                        </a:solidFill>
                        <a:effectLst>
                          <a:outerShdw blurRad="38100" dist="38100" dir="2700000" algn="tl">
                            <a:srgbClr val="000000">
                              <a:alpha val="43137"/>
                            </a:srgbClr>
                          </a:outerShdw>
                        </a:effectLst>
                        <a:latin typeface="Calibri" panose="020F0502020204030204" pitchFamily="34" charset="0"/>
                      </a:endParaRPr>
                    </a:p>
                    <a:p>
                      <a:endParaRPr lang="es-EC" dirty="0"/>
                    </a:p>
                  </a:txBody>
                  <a:tcPr marL="9525" marR="9525" marT="9525" marB="0" anchor="ctr"/>
                </a:tc>
                <a:extLst>
                  <a:ext uri="{0D108BD9-81ED-4DB2-BD59-A6C34878D82A}">
                    <a16:rowId xmlns="" xmlns:a16="http://schemas.microsoft.com/office/drawing/2014/main" val="660359043"/>
                  </a:ext>
                </a:extLst>
              </a:tr>
              <a:tr h="292652">
                <a:tc gridSpan="4">
                  <a:txBody>
                    <a:bodyPr/>
                    <a:lstStyle/>
                    <a:p>
                      <a:pPr algn="ctr" fontAlgn="ctr"/>
                      <a:r>
                        <a:rPr lang="es-EC" sz="2000" b="1" i="1" u="sng" strike="noStrike" dirty="0">
                          <a:solidFill>
                            <a:schemeClr val="accent5"/>
                          </a:solidFill>
                          <a:effectLst>
                            <a:outerShdw blurRad="38100" dist="38100" dir="2700000" algn="tl">
                              <a:srgbClr val="000000">
                                <a:alpha val="43137"/>
                              </a:srgbClr>
                            </a:outerShdw>
                          </a:effectLst>
                        </a:rPr>
                        <a:t>GASTO </a:t>
                      </a:r>
                      <a:r>
                        <a:rPr lang="es-EC" sz="2000" b="1" i="1" u="sng" strike="noStrike" dirty="0" smtClean="0">
                          <a:solidFill>
                            <a:schemeClr val="accent5"/>
                          </a:solidFill>
                          <a:effectLst>
                            <a:outerShdw blurRad="38100" dist="38100" dir="2700000" algn="tl">
                              <a:srgbClr val="000000">
                                <a:alpha val="43137"/>
                              </a:srgbClr>
                            </a:outerShdw>
                          </a:effectLst>
                        </a:rPr>
                        <a:t>DE</a:t>
                      </a:r>
                      <a:r>
                        <a:rPr lang="es-EC" sz="2000" b="1" i="1" u="sng" strike="noStrike" baseline="0" dirty="0" smtClean="0">
                          <a:solidFill>
                            <a:schemeClr val="accent5"/>
                          </a:solidFill>
                          <a:effectLst>
                            <a:outerShdw blurRad="38100" dist="38100" dir="2700000" algn="tl">
                              <a:srgbClr val="000000">
                                <a:alpha val="43137"/>
                              </a:srgbClr>
                            </a:outerShdw>
                          </a:effectLst>
                        </a:rPr>
                        <a:t> INVERSIÓN</a:t>
                      </a:r>
                      <a:r>
                        <a:rPr lang="es-EC" sz="2000" b="1" i="1" u="sng" strike="noStrike" dirty="0" smtClean="0">
                          <a:solidFill>
                            <a:schemeClr val="accent5"/>
                          </a:solidFill>
                          <a:effectLst>
                            <a:outerShdw blurRad="38100" dist="38100" dir="2700000" algn="tl">
                              <a:srgbClr val="000000">
                                <a:alpha val="43137"/>
                              </a:srgbClr>
                            </a:outerShdw>
                          </a:effectLst>
                        </a:rPr>
                        <a:t> </a:t>
                      </a:r>
                      <a:endParaRPr lang="es-EC" sz="2000" b="1" i="1" u="sng"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hMerge="1">
                  <a:txBody>
                    <a:bodyPr/>
                    <a:lstStyle/>
                    <a:p>
                      <a:endParaRPr lang="es-EC"/>
                    </a:p>
                  </a:txBody>
                  <a:tcPr/>
                </a:tc>
                <a:tc hMerge="1">
                  <a:txBody>
                    <a:bodyPr/>
                    <a:lstStyle/>
                    <a:p>
                      <a:endParaRPr lang="es-EC"/>
                    </a:p>
                  </a:txBody>
                  <a:tcPr/>
                </a:tc>
                <a:tc hMerge="1">
                  <a:txBody>
                    <a:bodyPr/>
                    <a:lstStyle/>
                    <a:p>
                      <a:endParaRPr lang="es-EC"/>
                    </a:p>
                  </a:txBody>
                  <a:tcPr/>
                </a:tc>
                <a:extLst>
                  <a:ext uri="{0D108BD9-81ED-4DB2-BD59-A6C34878D82A}">
                    <a16:rowId xmlns="" xmlns:a16="http://schemas.microsoft.com/office/drawing/2014/main" val="574196715"/>
                  </a:ext>
                </a:extLst>
              </a:tr>
            </a:tbl>
          </a:graphicData>
        </a:graphic>
      </p:graphicFrame>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69188" y="5775263"/>
            <a:ext cx="677785" cy="677785"/>
          </a:xfrm>
          <a:prstGeom prst="rect">
            <a:avLst/>
          </a:prstGeom>
        </p:spPr>
      </p:pic>
    </p:spTree>
    <p:extLst>
      <p:ext uri="{BB962C8B-B14F-4D97-AF65-F5344CB8AC3E}">
        <p14:creationId xmlns:p14="http://schemas.microsoft.com/office/powerpoint/2010/main" val="396991175"/>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4" name="Tabla 3"/>
          <p:cNvGraphicFramePr>
            <a:graphicFrameLocks noGrp="1"/>
          </p:cNvGraphicFramePr>
          <p:nvPr>
            <p:extLst>
              <p:ext uri="{D42A27DB-BD31-4B8C-83A1-F6EECF244321}">
                <p14:modId xmlns:p14="http://schemas.microsoft.com/office/powerpoint/2010/main" val="2262715436"/>
              </p:ext>
            </p:extLst>
          </p:nvPr>
        </p:nvGraphicFramePr>
        <p:xfrm>
          <a:off x="1116280" y="1739259"/>
          <a:ext cx="10215153" cy="4591776"/>
        </p:xfrm>
        <a:graphic>
          <a:graphicData uri="http://schemas.openxmlformats.org/drawingml/2006/table">
            <a:tbl>
              <a:tblPr>
                <a:tableStyleId>{5C22544A-7EE6-4342-B048-85BDC9FD1C3A}</a:tableStyleId>
              </a:tblPr>
              <a:tblGrid>
                <a:gridCol w="4918214">
                  <a:extLst>
                    <a:ext uri="{9D8B030D-6E8A-4147-A177-3AD203B41FA5}">
                      <a16:colId xmlns="" xmlns:a16="http://schemas.microsoft.com/office/drawing/2014/main" val="235847872"/>
                    </a:ext>
                  </a:extLst>
                </a:gridCol>
                <a:gridCol w="1846925">
                  <a:extLst>
                    <a:ext uri="{9D8B030D-6E8A-4147-A177-3AD203B41FA5}">
                      <a16:colId xmlns="" xmlns:a16="http://schemas.microsoft.com/office/drawing/2014/main" val="3146478704"/>
                    </a:ext>
                  </a:extLst>
                </a:gridCol>
                <a:gridCol w="1846925">
                  <a:extLst>
                    <a:ext uri="{9D8B030D-6E8A-4147-A177-3AD203B41FA5}">
                      <a16:colId xmlns="" xmlns:a16="http://schemas.microsoft.com/office/drawing/2014/main" val="403989301"/>
                    </a:ext>
                  </a:extLst>
                </a:gridCol>
                <a:gridCol w="1603089">
                  <a:extLst>
                    <a:ext uri="{9D8B030D-6E8A-4147-A177-3AD203B41FA5}">
                      <a16:colId xmlns="" xmlns:a16="http://schemas.microsoft.com/office/drawing/2014/main" val="718836085"/>
                    </a:ext>
                  </a:extLst>
                </a:gridCol>
              </a:tblGrid>
              <a:tr h="327984">
                <a:tc>
                  <a:txBody>
                    <a:bodyPr/>
                    <a:lstStyle/>
                    <a:p>
                      <a:pPr algn="l" fontAlgn="b"/>
                      <a:r>
                        <a:rPr lang="es-EC" sz="1400" b="1" u="none" strike="noStrike" dirty="0">
                          <a:effectLst>
                            <a:outerShdw blurRad="38100" dist="38100" dir="2700000" algn="tl">
                              <a:srgbClr val="000000">
                                <a:alpha val="43137"/>
                              </a:srgbClr>
                            </a:outerShdw>
                          </a:effectLst>
                        </a:rPr>
                        <a:t>BIENES DE USO Y CONSUMO DE INVERSIÓN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954194548"/>
                  </a:ext>
                </a:extLst>
              </a:tr>
              <a:tr h="327984">
                <a:tc>
                  <a:txBody>
                    <a:bodyPr/>
                    <a:lstStyle/>
                    <a:p>
                      <a:pPr algn="l" fontAlgn="b"/>
                      <a:r>
                        <a:rPr lang="es-EC" sz="1400" u="none" strike="noStrike" dirty="0">
                          <a:effectLst/>
                        </a:rPr>
                        <a:t>ALIMENTOS Y BEBIDAS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$3.631,22</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$3.631,22</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dirty="0">
                          <a:effectLst/>
                        </a:rPr>
                        <a:t>100,00%</a:t>
                      </a:r>
                      <a:endParaRPr lang="es-EC"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873616143"/>
                  </a:ext>
                </a:extLst>
              </a:tr>
              <a:tr h="655968">
                <a:tc>
                  <a:txBody>
                    <a:bodyPr/>
                    <a:lstStyle/>
                    <a:p>
                      <a:pPr algn="l" fontAlgn="b"/>
                      <a:r>
                        <a:rPr lang="es-EC" sz="1400" u="none" strike="noStrike" dirty="0">
                          <a:effectLst/>
                        </a:rPr>
                        <a:t>VESTUARIOS, LENCERIAS Y PRENDAS DE PROTECCIÓN</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$5.558,78</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$5.558,78</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100,00%</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195493707"/>
                  </a:ext>
                </a:extLst>
              </a:tr>
              <a:tr h="327984">
                <a:tc>
                  <a:txBody>
                    <a:bodyPr/>
                    <a:lstStyle/>
                    <a:p>
                      <a:pPr algn="l" fontAlgn="b"/>
                      <a:r>
                        <a:rPr lang="es-EC" sz="1400" u="none" strike="noStrike" dirty="0">
                          <a:effectLst/>
                        </a:rPr>
                        <a:t>COMBUSTIBLES Y LUBRICANTES</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$5.000,00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$2.496,52</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49,93%</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921863158"/>
                  </a:ext>
                </a:extLst>
              </a:tr>
              <a:tr h="327984">
                <a:tc>
                  <a:txBody>
                    <a:bodyPr/>
                    <a:lstStyle/>
                    <a:p>
                      <a:pPr algn="l" fontAlgn="b"/>
                      <a:r>
                        <a:rPr lang="es-EC" sz="1400" u="none" strike="noStrike" dirty="0">
                          <a:effectLst/>
                        </a:rPr>
                        <a:t>MATERIALES DE OFICINA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$2.033,37</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$679,07</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33,40%</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826591370"/>
                  </a:ext>
                </a:extLst>
              </a:tr>
              <a:tr h="327984">
                <a:tc>
                  <a:txBody>
                    <a:bodyPr/>
                    <a:lstStyle/>
                    <a:p>
                      <a:pPr algn="l" fontAlgn="b"/>
                      <a:r>
                        <a:rPr lang="es-EC" sz="1400" u="none" strike="noStrike" dirty="0">
                          <a:effectLst/>
                        </a:rPr>
                        <a:t>MATERIALES DE ASEO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$2.355,58</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$2.147,94</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91,19%</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738683474"/>
                  </a:ext>
                </a:extLst>
              </a:tr>
              <a:tr h="655968">
                <a:tc>
                  <a:txBody>
                    <a:bodyPr/>
                    <a:lstStyle/>
                    <a:p>
                      <a:pPr algn="l" fontAlgn="b"/>
                      <a:r>
                        <a:rPr lang="es-EC" sz="1400" u="none" strike="noStrike" dirty="0">
                          <a:effectLst/>
                        </a:rPr>
                        <a:t>MATERIALES DE CONSTURCCIÓN, ELECTRICO, PLOMERIA Y CARPINTERIA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dirty="0">
                          <a:effectLst/>
                        </a:rPr>
                        <a:t>$123.300,01</a:t>
                      </a:r>
                      <a:endParaRPr lang="es-EC" sz="14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es-EC" sz="1400" u="none" strike="noStrike">
                          <a:effectLst/>
                        </a:rPr>
                        <a:t>$22.517,74</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18,26%</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427013616"/>
                  </a:ext>
                </a:extLst>
              </a:tr>
              <a:tr h="327984">
                <a:tc>
                  <a:txBody>
                    <a:bodyPr/>
                    <a:lstStyle/>
                    <a:p>
                      <a:pPr algn="l" fontAlgn="b"/>
                      <a:r>
                        <a:rPr lang="es-EC" sz="1400" u="none" strike="noStrike" dirty="0">
                          <a:effectLst/>
                        </a:rPr>
                        <a:t>MATERIAL DIDÁCTICO</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$2.296,09</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$1.908,99</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83,14%</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491626041"/>
                  </a:ext>
                </a:extLst>
              </a:tr>
              <a:tr h="327984">
                <a:tc>
                  <a:txBody>
                    <a:bodyPr/>
                    <a:lstStyle/>
                    <a:p>
                      <a:pPr algn="l" fontAlgn="b"/>
                      <a:r>
                        <a:rPr lang="es-EC" sz="1400" u="none" strike="noStrike" dirty="0">
                          <a:effectLst/>
                        </a:rPr>
                        <a:t>RESPUESTOS Y ACCESORIOS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$7.000,00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$6.676,08</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95,37%</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392922900"/>
                  </a:ext>
                </a:extLst>
              </a:tr>
              <a:tr h="327984">
                <a:tc>
                  <a:txBody>
                    <a:bodyPr/>
                    <a:lstStyle/>
                    <a:p>
                      <a:pPr algn="l" fontAlgn="b"/>
                      <a:r>
                        <a:rPr lang="es-EC" sz="1400" u="none" strike="noStrike" dirty="0">
                          <a:effectLst/>
                        </a:rPr>
                        <a:t>OTROS DE USO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$4.000,00</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$0,00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0,00%</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444490804"/>
                  </a:ext>
                </a:extLst>
              </a:tr>
              <a:tr h="327984">
                <a:tc>
                  <a:txBody>
                    <a:bodyPr/>
                    <a:lstStyle/>
                    <a:p>
                      <a:pPr algn="l" fontAlgn="b"/>
                      <a:r>
                        <a:rPr lang="es-EC" sz="1400" b="1" u="none" strike="noStrike" dirty="0">
                          <a:effectLst>
                            <a:outerShdw blurRad="38100" dist="38100" dir="2700000" algn="tl">
                              <a:srgbClr val="000000">
                                <a:alpha val="43137"/>
                              </a:srgbClr>
                            </a:outerShdw>
                          </a:effectLst>
                        </a:rPr>
                        <a:t>OTROS DE USO Y CONSUMO PARA INVERSION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199159011"/>
                  </a:ext>
                </a:extLst>
              </a:tr>
              <a:tr h="327984">
                <a:tc>
                  <a:txBody>
                    <a:bodyPr/>
                    <a:lstStyle/>
                    <a:p>
                      <a:pPr algn="l" fontAlgn="b"/>
                      <a:r>
                        <a:rPr lang="es-EC" sz="1400" u="none" strike="noStrike" dirty="0" err="1">
                          <a:effectLst/>
                        </a:rPr>
                        <a:t>Adquisicion</a:t>
                      </a:r>
                      <a:r>
                        <a:rPr lang="es-EC" sz="1400" u="none" strike="noStrike" dirty="0">
                          <a:effectLst/>
                        </a:rPr>
                        <a:t> de plantas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$600,00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$588,99</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dirty="0">
                          <a:effectLst/>
                        </a:rPr>
                        <a:t>99,31%</a:t>
                      </a:r>
                      <a:endParaRPr lang="es-EC" sz="14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50531449"/>
                  </a:ext>
                </a:extLst>
              </a:tr>
            </a:tbl>
          </a:graphicData>
        </a:graphic>
      </p:graphicFrame>
      <p:graphicFrame>
        <p:nvGraphicFramePr>
          <p:cNvPr id="5" name="Tabla 4"/>
          <p:cNvGraphicFramePr>
            <a:graphicFrameLocks noGrp="1"/>
          </p:cNvGraphicFramePr>
          <p:nvPr>
            <p:extLst>
              <p:ext uri="{D42A27DB-BD31-4B8C-83A1-F6EECF244321}">
                <p14:modId xmlns:p14="http://schemas.microsoft.com/office/powerpoint/2010/main" val="2928891190"/>
              </p:ext>
            </p:extLst>
          </p:nvPr>
        </p:nvGraphicFramePr>
        <p:xfrm>
          <a:off x="1116280" y="906774"/>
          <a:ext cx="10265229" cy="832485"/>
        </p:xfrm>
        <a:graphic>
          <a:graphicData uri="http://schemas.openxmlformats.org/drawingml/2006/table">
            <a:tbl>
              <a:tblPr>
                <a:tableStyleId>{5C22544A-7EE6-4342-B048-85BDC9FD1C3A}</a:tableStyleId>
              </a:tblPr>
              <a:tblGrid>
                <a:gridCol w="4942322">
                  <a:extLst>
                    <a:ext uri="{9D8B030D-6E8A-4147-A177-3AD203B41FA5}">
                      <a16:colId xmlns="" xmlns:a16="http://schemas.microsoft.com/office/drawing/2014/main" val="2750398269"/>
                    </a:ext>
                  </a:extLst>
                </a:gridCol>
                <a:gridCol w="1855980">
                  <a:extLst>
                    <a:ext uri="{9D8B030D-6E8A-4147-A177-3AD203B41FA5}">
                      <a16:colId xmlns="" xmlns:a16="http://schemas.microsoft.com/office/drawing/2014/main" val="495728467"/>
                    </a:ext>
                  </a:extLst>
                </a:gridCol>
                <a:gridCol w="1855980">
                  <a:extLst>
                    <a:ext uri="{9D8B030D-6E8A-4147-A177-3AD203B41FA5}">
                      <a16:colId xmlns="" xmlns:a16="http://schemas.microsoft.com/office/drawing/2014/main" val="2910307644"/>
                    </a:ext>
                  </a:extLst>
                </a:gridCol>
                <a:gridCol w="1610947">
                  <a:extLst>
                    <a:ext uri="{9D8B030D-6E8A-4147-A177-3AD203B41FA5}">
                      <a16:colId xmlns="" xmlns:a16="http://schemas.microsoft.com/office/drawing/2014/main" val="1263685788"/>
                    </a:ext>
                  </a:extLst>
                </a:gridCol>
              </a:tblGrid>
              <a:tr h="731341">
                <a:tc>
                  <a:txBody>
                    <a:bodyPr/>
                    <a:lstStyle/>
                    <a:p>
                      <a:pPr algn="ctr" fontAlgn="ctr"/>
                      <a:r>
                        <a:rPr lang="es-EC" sz="1600" b="1" u="none" strike="noStrike" dirty="0">
                          <a:effectLst>
                            <a:outerShdw blurRad="38100" dist="38100" dir="2700000" algn="tl">
                              <a:srgbClr val="000000">
                                <a:alpha val="43137"/>
                              </a:srgbClr>
                            </a:outerShdw>
                          </a:effectLst>
                        </a:rPr>
                        <a:t>AREAS, PROGRAMAS Y PROYECTOS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600" b="1" u="none" strike="noStrike" dirty="0">
                          <a:effectLst>
                            <a:outerShdw blurRad="38100" dist="38100" dir="2700000" algn="tl">
                              <a:srgbClr val="000000">
                                <a:alpha val="43137"/>
                              </a:srgbClr>
                            </a:outerShdw>
                          </a:effectLst>
                        </a:rPr>
                        <a:t>PRESUPUESTO CODIFICADO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600" b="1" u="none" strike="noStrike" dirty="0">
                          <a:effectLst>
                            <a:outerShdw blurRad="38100" dist="38100" dir="2700000" algn="tl">
                              <a:srgbClr val="000000">
                                <a:alpha val="43137"/>
                              </a:srgbClr>
                            </a:outerShdw>
                          </a:effectLst>
                        </a:rPr>
                        <a:t>PRESUPUESTO DEVENGADO</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C" sz="1800" b="1" u="none" strike="noStrike" dirty="0" smtClean="0">
                          <a:effectLst>
                            <a:outerShdw blurRad="38100" dist="38100" dir="2700000" algn="tl">
                              <a:srgbClr val="000000">
                                <a:alpha val="43137"/>
                              </a:srgbClr>
                            </a:outerShdw>
                          </a:effectLst>
                        </a:rPr>
                        <a:t>% CUMPLIMIENTO </a:t>
                      </a:r>
                      <a:endParaRPr lang="es-EC" sz="1800" b="1" i="0" u="none" strike="noStrike" dirty="0" smtClean="0">
                        <a:solidFill>
                          <a:srgbClr val="000000"/>
                        </a:solidFill>
                        <a:effectLst>
                          <a:outerShdw blurRad="38100" dist="38100" dir="2700000" algn="tl">
                            <a:srgbClr val="000000">
                              <a:alpha val="43137"/>
                            </a:srgbClr>
                          </a:outerShdw>
                        </a:effectLst>
                        <a:latin typeface="Calibri" panose="020F0502020204030204" pitchFamily="34" charset="0"/>
                      </a:endParaRPr>
                    </a:p>
                    <a:p>
                      <a:endParaRPr lang="es-EC" dirty="0"/>
                    </a:p>
                  </a:txBody>
                  <a:tcPr marL="9525" marR="9525" marT="9525" marB="0" anchor="ctr"/>
                </a:tc>
                <a:extLst>
                  <a:ext uri="{0D108BD9-81ED-4DB2-BD59-A6C34878D82A}">
                    <a16:rowId xmlns="" xmlns:a16="http://schemas.microsoft.com/office/drawing/2014/main" val="4253299042"/>
                  </a:ext>
                </a:extLst>
              </a:tr>
            </a:tbl>
          </a:graphicData>
        </a:graphic>
      </p:graphicFrame>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81509" y="5708073"/>
            <a:ext cx="703118" cy="703118"/>
          </a:xfrm>
          <a:prstGeom prst="rect">
            <a:avLst/>
          </a:prstGeom>
        </p:spPr>
      </p:pic>
    </p:spTree>
    <p:extLst>
      <p:ext uri="{BB962C8B-B14F-4D97-AF65-F5344CB8AC3E}">
        <p14:creationId xmlns:p14="http://schemas.microsoft.com/office/powerpoint/2010/main" val="2907319453"/>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4" name="Tabla 3"/>
          <p:cNvGraphicFramePr>
            <a:graphicFrameLocks noGrp="1"/>
          </p:cNvGraphicFramePr>
          <p:nvPr>
            <p:extLst>
              <p:ext uri="{D42A27DB-BD31-4B8C-83A1-F6EECF244321}">
                <p14:modId xmlns:p14="http://schemas.microsoft.com/office/powerpoint/2010/main" val="2306032544"/>
              </p:ext>
            </p:extLst>
          </p:nvPr>
        </p:nvGraphicFramePr>
        <p:xfrm>
          <a:off x="1107770" y="1332797"/>
          <a:ext cx="10265229" cy="832485"/>
        </p:xfrm>
        <a:graphic>
          <a:graphicData uri="http://schemas.openxmlformats.org/drawingml/2006/table">
            <a:tbl>
              <a:tblPr>
                <a:tableStyleId>{5C22544A-7EE6-4342-B048-85BDC9FD1C3A}</a:tableStyleId>
              </a:tblPr>
              <a:tblGrid>
                <a:gridCol w="4942322">
                  <a:extLst>
                    <a:ext uri="{9D8B030D-6E8A-4147-A177-3AD203B41FA5}">
                      <a16:colId xmlns="" xmlns:a16="http://schemas.microsoft.com/office/drawing/2014/main" val="2750398269"/>
                    </a:ext>
                  </a:extLst>
                </a:gridCol>
                <a:gridCol w="1855980">
                  <a:extLst>
                    <a:ext uri="{9D8B030D-6E8A-4147-A177-3AD203B41FA5}">
                      <a16:colId xmlns="" xmlns:a16="http://schemas.microsoft.com/office/drawing/2014/main" val="495728467"/>
                    </a:ext>
                  </a:extLst>
                </a:gridCol>
                <a:gridCol w="1855980">
                  <a:extLst>
                    <a:ext uri="{9D8B030D-6E8A-4147-A177-3AD203B41FA5}">
                      <a16:colId xmlns="" xmlns:a16="http://schemas.microsoft.com/office/drawing/2014/main" val="2910307644"/>
                    </a:ext>
                  </a:extLst>
                </a:gridCol>
                <a:gridCol w="1610947">
                  <a:extLst>
                    <a:ext uri="{9D8B030D-6E8A-4147-A177-3AD203B41FA5}">
                      <a16:colId xmlns="" xmlns:a16="http://schemas.microsoft.com/office/drawing/2014/main" val="1263685788"/>
                    </a:ext>
                  </a:extLst>
                </a:gridCol>
              </a:tblGrid>
              <a:tr h="721026">
                <a:tc>
                  <a:txBody>
                    <a:bodyPr/>
                    <a:lstStyle/>
                    <a:p>
                      <a:pPr algn="ctr" fontAlgn="ctr"/>
                      <a:r>
                        <a:rPr lang="es-EC" sz="1600" b="1" u="none" strike="noStrike" dirty="0">
                          <a:effectLst>
                            <a:outerShdw blurRad="38100" dist="38100" dir="2700000" algn="tl">
                              <a:srgbClr val="000000">
                                <a:alpha val="43137"/>
                              </a:srgbClr>
                            </a:outerShdw>
                          </a:effectLst>
                        </a:rPr>
                        <a:t>AREAS, PROGRAMAS Y PROYECTOS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600" b="1" u="none" strike="noStrike" dirty="0">
                          <a:effectLst>
                            <a:outerShdw blurRad="38100" dist="38100" dir="2700000" algn="tl">
                              <a:srgbClr val="000000">
                                <a:alpha val="43137"/>
                              </a:srgbClr>
                            </a:outerShdw>
                          </a:effectLst>
                        </a:rPr>
                        <a:t>PRESUPUESTO CODIFICADO </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algn="ctr" fontAlgn="ctr"/>
                      <a:r>
                        <a:rPr lang="es-EC" sz="1600" b="1" u="none" strike="noStrike" dirty="0">
                          <a:effectLst>
                            <a:outerShdw blurRad="38100" dist="38100" dir="2700000" algn="tl">
                              <a:srgbClr val="000000">
                                <a:alpha val="43137"/>
                              </a:srgbClr>
                            </a:outerShdw>
                          </a:effectLst>
                        </a:rPr>
                        <a:t>PRESUPUESTO DEVENGADO</a:t>
                      </a:r>
                      <a:endParaRPr lang="es-EC" sz="16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C" sz="1800" b="1" u="none" strike="noStrike" dirty="0" smtClean="0">
                          <a:effectLst>
                            <a:outerShdw blurRad="38100" dist="38100" dir="2700000" algn="tl">
                              <a:srgbClr val="000000">
                                <a:alpha val="43137"/>
                              </a:srgbClr>
                            </a:outerShdw>
                          </a:effectLst>
                        </a:rPr>
                        <a:t>% CUMPLIMIENTO </a:t>
                      </a:r>
                      <a:endParaRPr lang="es-EC" sz="1800" b="1" i="0" u="none" strike="noStrike" dirty="0" smtClean="0">
                        <a:solidFill>
                          <a:srgbClr val="000000"/>
                        </a:solidFill>
                        <a:effectLst>
                          <a:outerShdw blurRad="38100" dist="38100" dir="2700000" algn="tl">
                            <a:srgbClr val="000000">
                              <a:alpha val="43137"/>
                            </a:srgbClr>
                          </a:outerShdw>
                        </a:effectLst>
                        <a:latin typeface="Calibri" panose="020F0502020204030204" pitchFamily="34" charset="0"/>
                      </a:endParaRPr>
                    </a:p>
                    <a:p>
                      <a:endParaRPr lang="es-EC" dirty="0"/>
                    </a:p>
                  </a:txBody>
                  <a:tcPr marL="9525" marR="9525" marT="9525" marB="0" anchor="ctr"/>
                </a:tc>
                <a:extLst>
                  <a:ext uri="{0D108BD9-81ED-4DB2-BD59-A6C34878D82A}">
                    <a16:rowId xmlns="" xmlns:a16="http://schemas.microsoft.com/office/drawing/2014/main" val="4253299042"/>
                  </a:ext>
                </a:extLst>
              </a:tr>
            </a:tbl>
          </a:graphicData>
        </a:graphic>
      </p:graphicFrame>
      <p:graphicFrame>
        <p:nvGraphicFramePr>
          <p:cNvPr id="5" name="Tabla 4"/>
          <p:cNvGraphicFramePr>
            <a:graphicFrameLocks noGrp="1"/>
          </p:cNvGraphicFramePr>
          <p:nvPr>
            <p:extLst>
              <p:ext uri="{D42A27DB-BD31-4B8C-83A1-F6EECF244321}">
                <p14:modId xmlns:p14="http://schemas.microsoft.com/office/powerpoint/2010/main" val="3036154132"/>
              </p:ext>
            </p:extLst>
          </p:nvPr>
        </p:nvGraphicFramePr>
        <p:xfrm>
          <a:off x="1107770" y="2165282"/>
          <a:ext cx="10265229" cy="3507560"/>
        </p:xfrm>
        <a:graphic>
          <a:graphicData uri="http://schemas.openxmlformats.org/drawingml/2006/table">
            <a:tbl>
              <a:tblPr>
                <a:tableStyleId>{5C22544A-7EE6-4342-B048-85BDC9FD1C3A}</a:tableStyleId>
              </a:tblPr>
              <a:tblGrid>
                <a:gridCol w="4942324">
                  <a:extLst>
                    <a:ext uri="{9D8B030D-6E8A-4147-A177-3AD203B41FA5}">
                      <a16:colId xmlns="" xmlns:a16="http://schemas.microsoft.com/office/drawing/2014/main" val="1382754711"/>
                    </a:ext>
                  </a:extLst>
                </a:gridCol>
                <a:gridCol w="1855979">
                  <a:extLst>
                    <a:ext uri="{9D8B030D-6E8A-4147-A177-3AD203B41FA5}">
                      <a16:colId xmlns="" xmlns:a16="http://schemas.microsoft.com/office/drawing/2014/main" val="1901720666"/>
                    </a:ext>
                  </a:extLst>
                </a:gridCol>
                <a:gridCol w="1855979">
                  <a:extLst>
                    <a:ext uri="{9D8B030D-6E8A-4147-A177-3AD203B41FA5}">
                      <a16:colId xmlns="" xmlns:a16="http://schemas.microsoft.com/office/drawing/2014/main" val="3605781075"/>
                    </a:ext>
                  </a:extLst>
                </a:gridCol>
                <a:gridCol w="1610947">
                  <a:extLst>
                    <a:ext uri="{9D8B030D-6E8A-4147-A177-3AD203B41FA5}">
                      <a16:colId xmlns="" xmlns:a16="http://schemas.microsoft.com/office/drawing/2014/main" val="2940300867"/>
                    </a:ext>
                  </a:extLst>
                </a:gridCol>
              </a:tblGrid>
              <a:tr h="350756">
                <a:tc>
                  <a:txBody>
                    <a:bodyPr/>
                    <a:lstStyle/>
                    <a:p>
                      <a:pPr algn="l" fontAlgn="b"/>
                      <a:r>
                        <a:rPr lang="es-EC" sz="1400" b="1" u="none" strike="noStrike" dirty="0">
                          <a:effectLst>
                            <a:outerShdw blurRad="38100" dist="38100" dir="2700000" algn="tl">
                              <a:srgbClr val="000000">
                                <a:alpha val="43137"/>
                              </a:srgbClr>
                            </a:outerShdw>
                          </a:effectLst>
                        </a:rPr>
                        <a:t>OBRAS PUBLICAS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193720602"/>
                  </a:ext>
                </a:extLst>
              </a:tr>
              <a:tr h="350756">
                <a:tc>
                  <a:txBody>
                    <a:bodyPr/>
                    <a:lstStyle/>
                    <a:p>
                      <a:pPr algn="l" fontAlgn="b"/>
                      <a:r>
                        <a:rPr lang="es-EC" sz="1400" u="none" strike="noStrike" dirty="0">
                          <a:effectLst/>
                        </a:rPr>
                        <a:t>De urbanización y embellecimiento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$44.752,77</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$30.694,10</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68,59%</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152188965"/>
                  </a:ext>
                </a:extLst>
              </a:tr>
              <a:tr h="350756">
                <a:tc>
                  <a:txBody>
                    <a:bodyPr/>
                    <a:lstStyle/>
                    <a:p>
                      <a:pPr algn="l" fontAlgn="b"/>
                      <a:r>
                        <a:rPr lang="es-EC" sz="1400" u="none" strike="noStrike" dirty="0">
                          <a:effectLst/>
                        </a:rPr>
                        <a:t>Transferencia para el alcantarillado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$33.613,44</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$33.613,44</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100,00%</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4053252447"/>
                  </a:ext>
                </a:extLst>
              </a:tr>
              <a:tr h="350756">
                <a:tc>
                  <a:txBody>
                    <a:bodyPr/>
                    <a:lstStyle/>
                    <a:p>
                      <a:pPr algn="l" fontAlgn="b"/>
                      <a:r>
                        <a:rPr lang="es-EC" sz="1400" b="1" u="none" strike="noStrike" dirty="0">
                          <a:effectLst>
                            <a:outerShdw blurRad="38100" dist="38100" dir="2700000" algn="tl">
                              <a:srgbClr val="000000">
                                <a:alpha val="43137"/>
                              </a:srgbClr>
                            </a:outerShdw>
                          </a:effectLst>
                        </a:rPr>
                        <a:t>OTROS GASTOS DE INVERSIÓN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1538156947"/>
                  </a:ext>
                </a:extLst>
              </a:tr>
              <a:tr h="350756">
                <a:tc>
                  <a:txBody>
                    <a:bodyPr/>
                    <a:lstStyle/>
                    <a:p>
                      <a:pPr algn="l" fontAlgn="b"/>
                      <a:r>
                        <a:rPr lang="es-EC" sz="1400" u="none" strike="noStrike" dirty="0">
                          <a:effectLst/>
                        </a:rPr>
                        <a:t>Seguros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$986,56</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$953,84</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96,68%</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2435470554"/>
                  </a:ext>
                </a:extLst>
              </a:tr>
              <a:tr h="350756">
                <a:tc>
                  <a:txBody>
                    <a:bodyPr/>
                    <a:lstStyle/>
                    <a:p>
                      <a:pPr algn="l" fontAlgn="b"/>
                      <a:r>
                        <a:rPr lang="es-EC" sz="1400" b="1" u="none" strike="noStrike" dirty="0">
                          <a:effectLst>
                            <a:outerShdw blurRad="38100" dist="38100" dir="2700000" algn="tl">
                              <a:srgbClr val="000000">
                                <a:alpha val="43137"/>
                              </a:srgbClr>
                            </a:outerShdw>
                          </a:effectLst>
                        </a:rPr>
                        <a:t>BIENES MUEBLES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 </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54292659"/>
                  </a:ext>
                </a:extLst>
              </a:tr>
              <a:tr h="350756">
                <a:tc>
                  <a:txBody>
                    <a:bodyPr/>
                    <a:lstStyle/>
                    <a:p>
                      <a:pPr algn="l" fontAlgn="b"/>
                      <a:r>
                        <a:rPr lang="es-EC" sz="1400" u="none" strike="noStrike">
                          <a:effectLst/>
                        </a:rPr>
                        <a:t>Mobiliarios </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$3.090,02</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a:effectLst/>
                        </a:rPr>
                        <a:t>$2.197,33</a:t>
                      </a:r>
                      <a:endParaRPr lang="es-EC" sz="1400" b="0" i="0" u="none" strike="noStrike">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71,11%</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89090434"/>
                  </a:ext>
                </a:extLst>
              </a:tr>
              <a:tr h="350756">
                <a:tc>
                  <a:txBody>
                    <a:bodyPr/>
                    <a:lstStyle/>
                    <a:p>
                      <a:pPr algn="l" fontAlgn="b"/>
                      <a:r>
                        <a:rPr lang="es-EC" sz="1400" u="none" strike="noStrike" dirty="0">
                          <a:effectLst/>
                        </a:rPr>
                        <a:t>Equipos y Sistemas </a:t>
                      </a:r>
                      <a:r>
                        <a:rPr lang="es-EC" sz="1400" u="none" strike="noStrike" dirty="0" smtClean="0">
                          <a:effectLst/>
                        </a:rPr>
                        <a:t>informáticos </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$3.970,01</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EC" sz="1400" u="none" strike="noStrike" dirty="0">
                          <a:effectLst/>
                        </a:rPr>
                        <a:t>$2.828,38</a:t>
                      </a:r>
                      <a:endParaRPr lang="es-EC"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ctr"/>
                      <a:r>
                        <a:rPr lang="es-EC" sz="1400" u="none" strike="noStrike">
                          <a:effectLst/>
                        </a:rPr>
                        <a:t>71,24%</a:t>
                      </a:r>
                      <a:endParaRPr lang="es-EC"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074105644"/>
                  </a:ext>
                </a:extLst>
              </a:tr>
              <a:tr h="350756">
                <a:tc>
                  <a:txBody>
                    <a:bodyPr/>
                    <a:lstStyle/>
                    <a:p>
                      <a:pPr algn="l" fontAlgn="b"/>
                      <a:r>
                        <a:rPr lang="es-EC" sz="1400" b="1" u="none" strike="noStrike" dirty="0">
                          <a:effectLst>
                            <a:outerShdw blurRad="38100" dist="38100" dir="2700000" algn="tl">
                              <a:srgbClr val="000000">
                                <a:alpha val="43137"/>
                              </a:srgbClr>
                            </a:outerShdw>
                          </a:effectLst>
                        </a:rPr>
                        <a:t>CUENTAS POR PAGAR </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b="1" u="none" strike="noStrike" dirty="0">
                          <a:effectLst>
                            <a:outerShdw blurRad="38100" dist="38100" dir="2700000" algn="tl">
                              <a:srgbClr val="000000">
                                <a:alpha val="43137"/>
                              </a:srgbClr>
                            </a:outerShdw>
                          </a:effectLst>
                        </a:rPr>
                        <a:t>$7.169,47</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b="1" u="none" strike="noStrike" dirty="0">
                          <a:effectLst>
                            <a:outerShdw blurRad="38100" dist="38100" dir="2700000" algn="tl">
                              <a:srgbClr val="000000">
                                <a:alpha val="43137"/>
                              </a:srgbClr>
                            </a:outerShdw>
                          </a:effectLst>
                        </a:rPr>
                        <a:t>$6.837,68</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400" b="1" u="none" strike="noStrike" dirty="0">
                          <a:effectLst>
                            <a:outerShdw blurRad="38100" dist="38100" dir="2700000" algn="tl">
                              <a:srgbClr val="000000">
                                <a:alpha val="43137"/>
                              </a:srgbClr>
                            </a:outerShdw>
                          </a:effectLst>
                        </a:rPr>
                        <a:t>95,37%</a:t>
                      </a:r>
                      <a:endParaRPr lang="es-EC" sz="1400" b="1" i="0" u="none" strike="noStrike" dirty="0">
                        <a:solidFill>
                          <a:srgbClr val="000000"/>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3492108387"/>
                  </a:ext>
                </a:extLst>
              </a:tr>
              <a:tr h="350756">
                <a:tc>
                  <a:txBody>
                    <a:bodyPr/>
                    <a:lstStyle/>
                    <a:p>
                      <a:pPr algn="l" fontAlgn="b"/>
                      <a:r>
                        <a:rPr lang="es-EC" sz="1400" b="1" u="none" strike="noStrike" dirty="0">
                          <a:solidFill>
                            <a:schemeClr val="accent5"/>
                          </a:solidFill>
                          <a:effectLst>
                            <a:outerShdw blurRad="38100" dist="38100" dir="2700000" algn="tl">
                              <a:srgbClr val="000000">
                                <a:alpha val="43137"/>
                              </a:srgbClr>
                            </a:outerShdw>
                          </a:effectLst>
                        </a:rPr>
                        <a:t>TOTAL GASTO INVERSION </a:t>
                      </a:r>
                      <a:endParaRPr lang="es-EC" sz="1400" b="1" i="0" u="none"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b="1" u="none" strike="noStrike" dirty="0">
                          <a:solidFill>
                            <a:schemeClr val="accent5"/>
                          </a:solidFill>
                          <a:effectLst>
                            <a:outerShdw blurRad="38100" dist="38100" dir="2700000" algn="tl">
                              <a:srgbClr val="000000">
                                <a:alpha val="43137"/>
                              </a:srgbClr>
                            </a:outerShdw>
                          </a:effectLst>
                        </a:rPr>
                        <a:t>$537.917,22</a:t>
                      </a:r>
                      <a:endParaRPr lang="es-EC" sz="1400" b="1" i="0" u="none"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b"/>
                      <a:r>
                        <a:rPr lang="es-EC" sz="1400" b="1" u="none" strike="noStrike" dirty="0">
                          <a:solidFill>
                            <a:schemeClr val="accent5"/>
                          </a:solidFill>
                          <a:effectLst>
                            <a:outerShdw blurRad="38100" dist="38100" dir="2700000" algn="tl">
                              <a:srgbClr val="000000">
                                <a:alpha val="43137"/>
                              </a:srgbClr>
                            </a:outerShdw>
                          </a:effectLst>
                        </a:rPr>
                        <a:t>$350.157,00</a:t>
                      </a:r>
                      <a:endParaRPr lang="es-EC" sz="1400" b="1" i="0" u="none"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b"/>
                </a:tc>
                <a:tc>
                  <a:txBody>
                    <a:bodyPr/>
                    <a:lstStyle/>
                    <a:p>
                      <a:pPr algn="ctr" fontAlgn="ctr"/>
                      <a:r>
                        <a:rPr lang="es-EC" sz="1400" b="1" u="none" strike="noStrike" dirty="0">
                          <a:solidFill>
                            <a:schemeClr val="accent5"/>
                          </a:solidFill>
                          <a:effectLst>
                            <a:outerShdw blurRad="38100" dist="38100" dir="2700000" algn="tl">
                              <a:srgbClr val="000000">
                                <a:alpha val="43137"/>
                              </a:srgbClr>
                            </a:outerShdw>
                          </a:effectLst>
                        </a:rPr>
                        <a:t>65,09%</a:t>
                      </a:r>
                      <a:endParaRPr lang="es-EC" sz="1400" b="1" i="0" u="none" strike="noStrike" dirty="0">
                        <a:solidFill>
                          <a:schemeClr val="accent5"/>
                        </a:solidFill>
                        <a:effectLst>
                          <a:outerShdw blurRad="38100" dist="38100" dir="2700000" algn="tl">
                            <a:srgbClr val="000000">
                              <a:alpha val="43137"/>
                            </a:srgbClr>
                          </a:outerShdw>
                        </a:effectLst>
                        <a:latin typeface="Calibri" panose="020F0502020204030204" pitchFamily="34" charset="0"/>
                      </a:endParaRPr>
                    </a:p>
                  </a:txBody>
                  <a:tcPr marL="9525" marR="9525" marT="9525" marB="0" anchor="ctr"/>
                </a:tc>
                <a:extLst>
                  <a:ext uri="{0D108BD9-81ED-4DB2-BD59-A6C34878D82A}">
                    <a16:rowId xmlns="" xmlns:a16="http://schemas.microsoft.com/office/drawing/2014/main" val="533628164"/>
                  </a:ext>
                </a:extLst>
              </a:tr>
            </a:tbl>
          </a:graphicData>
        </a:graphic>
      </p:graphicFrame>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72999" y="5760645"/>
            <a:ext cx="744682" cy="744682"/>
          </a:xfrm>
          <a:prstGeom prst="rect">
            <a:avLst/>
          </a:prstGeom>
        </p:spPr>
      </p:pic>
    </p:spTree>
    <p:extLst>
      <p:ext uri="{BB962C8B-B14F-4D97-AF65-F5344CB8AC3E}">
        <p14:creationId xmlns:p14="http://schemas.microsoft.com/office/powerpoint/2010/main" val="1612250819"/>
      </p:ext>
    </p:extLst>
  </p:cSld>
  <p:clrMapOvr>
    <a:masterClrMapping/>
  </p:clrMapOvr>
  <mc:AlternateContent xmlns:mc="http://schemas.openxmlformats.org/markup-compatibility/2006" xmlns:p14="http://schemas.microsoft.com/office/powerpoint/2010/main">
    <mc:Choice Requires="p14">
      <p:transition spd="slow" p14:dur="30500">
        <p:blinds dir="vert"/>
      </p:transition>
    </mc:Choice>
    <mc:Fallback xmlns="">
      <p:transition spd="slow">
        <p:blinds dir="vert"/>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n 5"/>
          <p:cNvPicPr>
            <a:picLocks noChangeAspect="1"/>
          </p:cNvPicPr>
          <p:nvPr/>
        </p:nvPicPr>
        <p:blipFill rotWithShape="1">
          <a:blip r:embed="rId3">
            <a:extLst>
              <a:ext uri="{28A0092B-C50C-407E-A947-70E740481C1C}">
                <a14:useLocalDpi xmlns:a14="http://schemas.microsoft.com/office/drawing/2010/main" val="0"/>
              </a:ext>
            </a:extLst>
          </a:blip>
          <a:srcRect r="13541"/>
          <a:stretch/>
        </p:blipFill>
        <p:spPr>
          <a:xfrm>
            <a:off x="2488658" y="285750"/>
            <a:ext cx="6864891" cy="5686425"/>
          </a:xfrm>
          <a:prstGeom prst="ellipse">
            <a:avLst/>
          </a:prstGeom>
          <a:ln>
            <a:noFill/>
          </a:ln>
          <a:effectLst>
            <a:softEdge rad="112500"/>
          </a:effectLst>
        </p:spPr>
      </p:pic>
      <p:sp>
        <p:nvSpPr>
          <p:cNvPr id="2" name="Título 1"/>
          <p:cNvSpPr>
            <a:spLocks noGrp="1"/>
          </p:cNvSpPr>
          <p:nvPr>
            <p:ph type="title"/>
          </p:nvPr>
        </p:nvSpPr>
        <p:spPr>
          <a:xfrm>
            <a:off x="935182" y="105576"/>
            <a:ext cx="8972653" cy="6523823"/>
          </a:xfrm>
        </p:spPr>
        <p:txBody>
          <a:bodyPr>
            <a:noAutofit/>
          </a:bodyPr>
          <a:lstStyle/>
          <a:p>
            <a:pPr algn="ctr"/>
            <a:r>
              <a:rPr lang="es-EC" sz="4400" dirty="0" smtClean="0">
                <a:solidFill>
                  <a:schemeClr val="tx1"/>
                </a:solidFill>
              </a:rPr>
              <a:t>  </a:t>
            </a:r>
            <a:r>
              <a:rPr lang="es-EC" sz="4400" dirty="0" smtClean="0">
                <a:solidFill>
                  <a:schemeClr val="accent6">
                    <a:lumMod val="50000"/>
                  </a:schemeClr>
                </a:solidFill>
              </a:rPr>
              <a:t>EL GADPR MULALILLO AGRADECE SU  ATENCIÓN </a:t>
            </a:r>
            <a:br>
              <a:rPr lang="es-EC" sz="4400" dirty="0" smtClean="0">
                <a:solidFill>
                  <a:schemeClr val="accent6">
                    <a:lumMod val="50000"/>
                  </a:schemeClr>
                </a:solidFill>
              </a:rPr>
            </a:br>
            <a:r>
              <a:rPr lang="es-EC" sz="4400" dirty="0">
                <a:solidFill>
                  <a:schemeClr val="tx1"/>
                </a:solidFill>
              </a:rPr>
              <a:t/>
            </a:r>
            <a:br>
              <a:rPr lang="es-EC" sz="4400" dirty="0">
                <a:solidFill>
                  <a:schemeClr val="tx1"/>
                </a:solidFill>
              </a:rPr>
            </a:br>
            <a:r>
              <a:rPr lang="es-EC" sz="4400" dirty="0" smtClean="0">
                <a:solidFill>
                  <a:schemeClr val="tx1"/>
                </a:solidFill>
              </a:rPr>
              <a:t/>
            </a:r>
            <a:br>
              <a:rPr lang="es-EC" sz="4400" dirty="0" smtClean="0">
                <a:solidFill>
                  <a:schemeClr val="tx1"/>
                </a:solidFill>
              </a:rPr>
            </a:br>
            <a:r>
              <a:rPr lang="es-EC" sz="4400" dirty="0" smtClean="0">
                <a:solidFill>
                  <a:schemeClr val="tx1"/>
                </a:solidFill>
              </a:rPr>
              <a:t/>
            </a:r>
            <a:br>
              <a:rPr lang="es-EC" sz="4400" dirty="0" smtClean="0">
                <a:solidFill>
                  <a:schemeClr val="tx1"/>
                </a:solidFill>
              </a:rPr>
            </a:br>
            <a:r>
              <a:rPr lang="es-EC" sz="4400" dirty="0" smtClean="0">
                <a:solidFill>
                  <a:schemeClr val="tx1"/>
                </a:solidFill>
              </a:rPr>
              <a:t/>
            </a:r>
            <a:br>
              <a:rPr lang="es-EC" sz="4400" dirty="0" smtClean="0">
                <a:solidFill>
                  <a:schemeClr val="tx1"/>
                </a:solidFill>
              </a:rPr>
            </a:br>
            <a:r>
              <a:rPr lang="es-EC" sz="4400" dirty="0" smtClean="0">
                <a:solidFill>
                  <a:schemeClr val="tx1"/>
                </a:solidFill>
              </a:rPr>
              <a:t/>
            </a:r>
            <a:br>
              <a:rPr lang="es-EC" sz="4400" dirty="0" smtClean="0">
                <a:solidFill>
                  <a:schemeClr val="tx1"/>
                </a:solidFill>
              </a:rPr>
            </a:br>
            <a:r>
              <a:rPr lang="es-EC" sz="4400" dirty="0">
                <a:solidFill>
                  <a:schemeClr val="tx1"/>
                </a:solidFill>
              </a:rPr>
              <a:t/>
            </a:r>
            <a:br>
              <a:rPr lang="es-EC" sz="4400" dirty="0">
                <a:solidFill>
                  <a:schemeClr val="tx1"/>
                </a:solidFill>
              </a:rPr>
            </a:br>
            <a:r>
              <a:rPr lang="es-EC" sz="4400" dirty="0" smtClean="0">
                <a:solidFill>
                  <a:schemeClr val="tx1"/>
                </a:solidFill>
              </a:rPr>
              <a:t>   </a:t>
            </a:r>
            <a:r>
              <a:rPr lang="es-EC" sz="4400" dirty="0" smtClean="0">
                <a:solidFill>
                  <a:schemeClr val="accent6">
                    <a:lumMod val="50000"/>
                  </a:schemeClr>
                </a:solidFill>
              </a:rPr>
              <a:t>ADMINISTRACIÓN 2019 – 2023 </a:t>
            </a:r>
            <a:endParaRPr lang="es-EC" sz="4400" dirty="0">
              <a:solidFill>
                <a:schemeClr val="accent6">
                  <a:lumMod val="50000"/>
                </a:schemeClr>
              </a:solidFill>
            </a:endParaRPr>
          </a:p>
        </p:txBody>
      </p:sp>
      <p:pic>
        <p:nvPicPr>
          <p:cNvPr id="7" name="Imagen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22234" y="5556538"/>
            <a:ext cx="831273" cy="831273"/>
          </a:xfrm>
          <a:prstGeom prst="rect">
            <a:avLst/>
          </a:prstGeom>
        </p:spPr>
      </p:pic>
    </p:spTree>
    <p:extLst>
      <p:ext uri="{BB962C8B-B14F-4D97-AF65-F5344CB8AC3E}">
        <p14:creationId xmlns:p14="http://schemas.microsoft.com/office/powerpoint/2010/main" val="4056092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9165</TotalTime>
  <Words>2210</Words>
  <Application>Microsoft Office PowerPoint</Application>
  <PresentationFormat>Panorámica</PresentationFormat>
  <Paragraphs>388</Paragraphs>
  <Slides>71</Slides>
  <Notes>0</Notes>
  <HiddenSlides>0</HiddenSlides>
  <MMClips>0</MMClips>
  <ScaleCrop>false</ScaleCrop>
  <HeadingPairs>
    <vt:vector size="6" baseType="variant">
      <vt:variant>
        <vt:lpstr>Fuentes usadas</vt:lpstr>
      </vt:variant>
      <vt:variant>
        <vt:i4>10</vt:i4>
      </vt:variant>
      <vt:variant>
        <vt:lpstr>Tema</vt:lpstr>
      </vt:variant>
      <vt:variant>
        <vt:i4>1</vt:i4>
      </vt:variant>
      <vt:variant>
        <vt:lpstr>Títulos de diapositiva</vt:lpstr>
      </vt:variant>
      <vt:variant>
        <vt:i4>71</vt:i4>
      </vt:variant>
    </vt:vector>
  </HeadingPairs>
  <TitlesOfParts>
    <vt:vector size="82" baseType="lpstr">
      <vt:lpstr>Aharoni</vt:lpstr>
      <vt:lpstr>Aldhabi</vt:lpstr>
      <vt:lpstr>Algerian</vt:lpstr>
      <vt:lpstr>Arial</vt:lpstr>
      <vt:lpstr>Bauhaus 93</vt:lpstr>
      <vt:lpstr>Berlin Sans FB Demi</vt:lpstr>
      <vt:lpstr>Calibri</vt:lpstr>
      <vt:lpstr>Calibri Light</vt:lpstr>
      <vt:lpstr>Times New Roman</vt:lpstr>
      <vt:lpstr>Wingdings</vt:lpstr>
      <vt:lpstr>Tema de Office</vt:lpstr>
      <vt:lpstr>Presentación de PowerPoint</vt:lpstr>
      <vt:lpstr>Misión y Visión  </vt:lpstr>
      <vt:lpstr>DESARROLLO INSTITUCIONAL  EL GAD PARROQUIAL CON EL OBJETIVO DE REALIZAR UN TRABAJO EFICIENTE Y EFICAZ EN LO QUE RESPECTA A EJECUTAR UNA BUENA ADMINISTRACIÓN EN ESTE PERIODO 2019 – 2023 </vt:lpstr>
      <vt:lpstr>ACTUALIZACIÓN DE LA NORMATIVA INTERNA </vt:lpstr>
      <vt:lpstr>ACTUALIZACIÓN DEL PLAN DE DESARROLLO  Y ORDENAMIENTO TERRITORIAL PDYOT </vt:lpstr>
      <vt:lpstr>ADECUACIÓN DE LAS OFICINAS DEL GADPR MULALILLO </vt:lpstr>
      <vt:lpstr>Presentación de PowerPoint</vt:lpstr>
      <vt:lpstr>MANTENIMIENTO DE LOS CONTENEDORES DE LA BASURA DEL CASCO URBANO DE LA PARROQUIA </vt:lpstr>
      <vt:lpstr>Presentación de PowerPoint</vt:lpstr>
      <vt:lpstr>ADECUACIÓN DEL CEMENTERIO PARROQUIAL </vt:lpstr>
      <vt:lpstr>    MEJORAMIENTO DEL ORNATO DEL PARQUE CENTRAL </vt:lpstr>
      <vt:lpstr>SEGURIDAD CIUDADANA  EL GADPRM CON EL AFÁN DE BRINDAR SEGURIDAD A LA CIUDADANÍA EJECUTO TRABAJOS DE MANTENIMIENTO DE LAS CÁMARAS DE VIDEO- VIJILANCIA   </vt:lpstr>
      <vt:lpstr>MANTENIMIENTO DE LAS CÁMARAS DE SEGURIDAD </vt:lpstr>
      <vt:lpstr>Presentación de PowerPoint</vt:lpstr>
      <vt:lpstr>APOYO DE LAS AUTORIDADES PARA EL DESARROLLO DE LA CAMPAÑA </vt:lpstr>
      <vt:lpstr>Presentación de PowerPoint</vt:lpstr>
      <vt:lpstr>MANTENIMIENTO DE VÍAS </vt:lpstr>
      <vt:lpstr>MANTENIMIENTO VIAL </vt:lpstr>
      <vt:lpstr>MANTENIMIENTO VIAL </vt:lpstr>
      <vt:lpstr>         MANTENIMIENTO VIAL </vt:lpstr>
      <vt:lpstr>Presentación de PowerPoint</vt:lpstr>
      <vt:lpstr>TRABAJOS CON LA MAQUINA RETROEXCAVADORA 416E DE PERTENENCIA AL GAD MULALILLO, EN VIALIDAD, RIEGO, AGUA POTABLE, SANEAMIENTO AMBIENTAL, ALCANTARILLADO ETC.</vt:lpstr>
      <vt:lpstr>EXCAVACIÓN DE ZANJAS PARA AGUA POTABLE </vt:lpstr>
      <vt:lpstr>MANTENIMIENTOS DE CANALES DE RIEGO </vt:lpstr>
      <vt:lpstr> EXCAVACIÓN DE POSOS SÉPTICOS </vt:lpstr>
      <vt:lpstr>EL GAD PARROQUIAL MULALILLO SIEMPRE CON EL OBJETIVO DE SERVIR A LA POBLACIÓN MULALILLENSE EJECUTO OBRAS EN LAS COMUNIDADES, BARRIOS Y SECTORES DE LA PARROQUIA MEDIANTE LA FIRMA DE UN  CONVENIO</vt:lpstr>
      <vt:lpstr>APOYO AL FOMENTO PRODUCTIVO </vt:lpstr>
      <vt:lpstr>Presentación de PowerPoint</vt:lpstr>
      <vt:lpstr>Presentación de PowerPoint</vt:lpstr>
      <vt:lpstr>MEDIANTE CONVENIO TRIPARTITO DE COGESTION ENTRE EL GAD MUNICIPAL DEL CANTON SALCEDO, GAD PARROQUIAL DE MULALILLO; Y, LA JUNTA ADMINISTRADORA DE AGUA POTABLE DE LA ZONA ALTA DE MULALILLO. - Para la Ejecución del Proyecto de Agua Potable para la Zona Alta de Mulalillo  Inversión: GADPR Mulalillo  $33.613,44USD   </vt:lpstr>
      <vt:lpstr>Entrega de cemento para la “el revestimiento de la acequia del ovalo de la Junta de Riego y drenaje Cooperativa San Vicente”.  Inversión:  GAD Mulalillo: $228,14USD  </vt:lpstr>
      <vt:lpstr>Presentación de PowerPoint</vt:lpstr>
      <vt:lpstr>EL GAD PARROQUIA SIEMPRE PENSANDO EN EL BIENESTAR DE LAS PERSONAS MAS VULNERABLES D ELA PARROQUIA EJECUTAN PROYECTOS MEDIANTE FIRMAS DE CONVENIOS Y POR ADMINISTRACIÓN DIRECTA</vt:lpstr>
      <vt:lpstr>Presentación de PowerPoint</vt:lpstr>
      <vt:lpstr>CDI MULALILLO CENTRO  </vt:lpstr>
      <vt:lpstr>       CDI CUNCHIBAMBA CHICO</vt:lpstr>
      <vt:lpstr>CDI SAN LUIS</vt:lpstr>
      <vt:lpstr>Presentación de PowerPoint</vt:lpstr>
      <vt:lpstr>Presentación de PowerPoint</vt:lpstr>
      <vt:lpstr>Presentación de PowerPoint</vt:lpstr>
      <vt:lpstr>Presentación de PowerPoint</vt:lpstr>
      <vt:lpstr>EN COORDINACIÓN CON EL PATRONATO PROVICNCIAL Y EL GAD PARROQUIAL SE  EJECUTO AYUDAS TÉCNICAS Y ENTREGA DE KITS DE ALIMENTOS AGASAJO NAVIDEÑO A LOS ADULTOS MAYORES DE LA PARROQUIA </vt:lpstr>
      <vt:lpstr>CONVENIO ESPECIFICO DE COOPERACIÓN INTERINSTITUCIONAL ENTRE EL GAD PROVINCIAL DE COTOPAXI Y EL GADPR MULALILLO PARA LA IMPLEMENTACIÓN DE LA ESCUELA DE FUTBOL </vt:lpstr>
      <vt:lpstr>MEDIANTE CONVENIO de cooperación se realiza un trabajo en conjunto para brindar atención a la población Mulalillense para ello el Gad parroquial invierte en material de aseo útiles de oficina y materiales para la adecuación de las instalaciones del Infocentro.  Inversión: GADPR Mulalillo  $220,36USD   </vt:lpstr>
      <vt:lpstr> RESCATE DE LOS JUEGOS TRADICIONES DE LA PARROQUIA CON LA PARTICIPACIÓN DE LOS NIÑOS/AS, ADOLESCENTES Y ADULTOS </vt:lpstr>
      <vt:lpstr>EJECUCIÓN DEL CUARTO CONCURSO DE COMETAS MULALILLO 2019  INVERSIÓN GAD: $180,00UDSD  INVERSIÓN AUTOGESTIÓN $500,00USD</vt:lpstr>
      <vt:lpstr>EL GAD PARROQUIAL DE MULALILLO EJECUTO EL CURSO VACACIONAL 2019 CON LA PARTICIPACIÓN DE LOS NIÑOS/AS DE LA PARROQUIA </vt:lpstr>
      <vt:lpstr>EJECUCIÓN DEL PROYECTO  JORNADAS DE FORTALECIMIENTO CULTURAL, ARTESANAL Y PRODUCTIVO DE LA PARROQUIA MULALILLO     Inversión Total: $7.000,00USD  </vt:lpstr>
      <vt:lpstr>Presentación de PowerPoint</vt:lpstr>
      <vt:lpstr>ELECCIÓN DE LA REINA SAN PEDRO DE MULALILLO  2019 – 2020 </vt:lpstr>
      <vt:lpstr>INSCRIPCIÓN Y ELECCIÓN DE LA NUEVA SOBERANA </vt:lpstr>
      <vt:lpstr>EJECUCIÓN DEL EVENTO POR EL DÍA INTERNACIONAL DEL CHOFER ECUATORIANO </vt:lpstr>
      <vt:lpstr>EXPOFERIA AGRÍCOLA, GANADERA, ARTESANAL Y PRODUCTIVA DE LA PARROQUIA </vt:lpstr>
      <vt:lpstr>ENCUENTRO DEPORTIVO ENTRE EL NACIONAL Y LIGA PARROQUIAL DE MULALILLO </vt:lpstr>
      <vt:lpstr>EJECUCIÓN DEL EVENTO NOCHES DE CUENTOS Y LEYENDAS </vt:lpstr>
      <vt:lpstr>DESFILE DE LA INTERCULTURALIDAD </vt:lpstr>
      <vt:lpstr>EJECUCIÓN DEL EVENTO POR EL DÍA INTERNACIONAL DE LA MUJER</vt:lpstr>
      <vt:lpstr>DOTACIÓN DE EPP AL OPERADOR DE LA MAQUINA RETROEXCAVADORA Y AL PERSONAL DE SERVICIOS GENERALES DEL GADPRM  Inversión: $251,54USD </vt:lpstr>
      <vt:lpstr>INSPECCIONES VARIAS PARA GESTIÓN Y EJECUCIÓN DE OBRAS EN LA PARROQUIA, OBTENCIÓN DE FIRMAS DE CONVENIOS Y AYUDAS SOCIALES </vt:lpstr>
      <vt:lpstr>ASAMBLEAS PARROQUIALES CON PARTICIPACIÓN CIUDADANA  </vt:lpstr>
      <vt:lpstr>APOYO EN LA MOVILIZACIÓN NACIONAL </vt:lpstr>
      <vt:lpstr>PARTICIPACIÓN EN MINGAS CON LA CIUDADANÍA </vt:lpstr>
      <vt:lpstr>PARTICIPACIÓN EN LOS EVENTOS SOCIALES</vt:lpstr>
      <vt:lpstr>PARTICIPACIÓN EN LOS EVENTOS SOCIALES</vt:lpstr>
      <vt:lpstr>Presentación de PowerPoint</vt:lpstr>
      <vt:lpstr>Presentación de PowerPoint</vt:lpstr>
      <vt:lpstr>Presentación de PowerPoint</vt:lpstr>
      <vt:lpstr>Presentación de PowerPoint</vt:lpstr>
      <vt:lpstr>Presentación de PowerPoint</vt:lpstr>
      <vt:lpstr>Presentación de PowerPoint</vt:lpstr>
      <vt:lpstr>  EL GADPR MULALILLO AGRADECE SU  ATENCIÓN           ADMINISTRACIÓN 2019 – 2023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pc</dc:creator>
  <cp:lastModifiedBy>SECGADMULL</cp:lastModifiedBy>
  <cp:revision>490</cp:revision>
  <dcterms:created xsi:type="dcterms:W3CDTF">2016-02-17T00:23:45Z</dcterms:created>
  <dcterms:modified xsi:type="dcterms:W3CDTF">2021-01-20T16:10:52Z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3881357</vt:lpwstr>
  </property>
  <property fmtid="{D5CDD505-2E9C-101B-9397-08002B2CF9AE}" pid="3" name="NXPowerLiteSettings">
    <vt:lpwstr>C7000400038000</vt:lpwstr>
  </property>
  <property fmtid="{D5CDD505-2E9C-101B-9397-08002B2CF9AE}" pid="4" name="NXPowerLiteVersion">
    <vt:lpwstr>S9.0.3</vt:lpwstr>
  </property>
</Properties>
</file>